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sldIdLst>
    <p:sldId id="256" r:id="rId5"/>
    <p:sldId id="298" r:id="rId6"/>
    <p:sldId id="257" r:id="rId7"/>
    <p:sldId id="293" r:id="rId8"/>
    <p:sldId id="258" r:id="rId9"/>
    <p:sldId id="309" r:id="rId10"/>
    <p:sldId id="301" r:id="rId11"/>
    <p:sldId id="300" r:id="rId12"/>
    <p:sldId id="306" r:id="rId13"/>
    <p:sldId id="304" r:id="rId14"/>
    <p:sldId id="302" r:id="rId15"/>
    <p:sldId id="326" r:id="rId16"/>
    <p:sldId id="310" r:id="rId17"/>
    <p:sldId id="311" r:id="rId18"/>
    <p:sldId id="316" r:id="rId19"/>
    <p:sldId id="323" r:id="rId20"/>
    <p:sldId id="320" r:id="rId21"/>
    <p:sldId id="318" r:id="rId22"/>
    <p:sldId id="319" r:id="rId23"/>
    <p:sldId id="321" r:id="rId24"/>
    <p:sldId id="308" r:id="rId25"/>
    <p:sldId id="322" r:id="rId26"/>
    <p:sldId id="324" r:id="rId27"/>
    <p:sldId id="314" r:id="rId28"/>
    <p:sldId id="2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FBB031"/>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08BACD-A238-416F-B789-0710116DD3E0}" v="5" dt="2025-04-12T05:02:55.662"/>
    <p1510:client id="{D613D749-D910-4941-BE44-8836EFA85AC5}" v="4" dt="2025-04-12T04:50:5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5"/>
    <p:restoredTop sz="94647"/>
  </p:normalViewPr>
  <p:slideViewPr>
    <p:cSldViewPr snapToGrid="0" snapToObjects="1" showGuides="1">
      <p:cViewPr varScale="1">
        <p:scale>
          <a:sx n="78" d="100"/>
          <a:sy n="78" d="100"/>
        </p:scale>
        <p:origin x="1152" y="67"/>
      </p:cViewPr>
      <p:guideLst>
        <p:guide orient="horz" pos="411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si Singhal" userId="0e2b94c70f57cb31" providerId="LiveId" clId="{B208BACD-A238-416F-B789-0710116DD3E0}"/>
    <pc:docChg chg="custSel modSld">
      <pc:chgData name="Mansi Singhal" userId="0e2b94c70f57cb31" providerId="LiveId" clId="{B208BACD-A238-416F-B789-0710116DD3E0}" dt="2025-04-12T05:02:55.662" v="69" actId="1076"/>
      <pc:docMkLst>
        <pc:docMk/>
      </pc:docMkLst>
      <pc:sldChg chg="modSp mod">
        <pc:chgData name="Mansi Singhal" userId="0e2b94c70f57cb31" providerId="LiveId" clId="{B208BACD-A238-416F-B789-0710116DD3E0}" dt="2025-04-12T04:58:31.240" v="2" actId="403"/>
        <pc:sldMkLst>
          <pc:docMk/>
          <pc:sldMk cId="2884409149" sldId="293"/>
        </pc:sldMkLst>
        <pc:spChg chg="mod">
          <ac:chgData name="Mansi Singhal" userId="0e2b94c70f57cb31" providerId="LiveId" clId="{B208BACD-A238-416F-B789-0710116DD3E0}" dt="2025-04-12T04:58:31.240" v="2" actId="403"/>
          <ac:spMkLst>
            <pc:docMk/>
            <pc:sldMk cId="2884409149" sldId="293"/>
            <ac:spMk id="7" creationId="{E918480D-1688-A683-6C06-D3E7F95BB219}"/>
          </ac:spMkLst>
        </pc:spChg>
      </pc:sldChg>
      <pc:sldChg chg="modSp mod">
        <pc:chgData name="Mansi Singhal" userId="0e2b94c70f57cb31" providerId="LiveId" clId="{B208BACD-A238-416F-B789-0710116DD3E0}" dt="2025-04-12T04:58:56.145" v="5" actId="403"/>
        <pc:sldMkLst>
          <pc:docMk/>
          <pc:sldMk cId="3704874886" sldId="300"/>
        </pc:sldMkLst>
        <pc:spChg chg="mod">
          <ac:chgData name="Mansi Singhal" userId="0e2b94c70f57cb31" providerId="LiveId" clId="{B208BACD-A238-416F-B789-0710116DD3E0}" dt="2025-04-12T04:58:56.145" v="5" actId="403"/>
          <ac:spMkLst>
            <pc:docMk/>
            <pc:sldMk cId="3704874886" sldId="300"/>
            <ac:spMk id="3" creationId="{983B6C9F-58E8-0AD9-5494-4E68D8E9E4DF}"/>
          </ac:spMkLst>
        </pc:spChg>
      </pc:sldChg>
      <pc:sldChg chg="modSp mod">
        <pc:chgData name="Mansi Singhal" userId="0e2b94c70f57cb31" providerId="LiveId" clId="{B208BACD-A238-416F-B789-0710116DD3E0}" dt="2025-04-12T04:58:48.673" v="4" actId="404"/>
        <pc:sldMkLst>
          <pc:docMk/>
          <pc:sldMk cId="2918775408" sldId="301"/>
        </pc:sldMkLst>
        <pc:spChg chg="mod">
          <ac:chgData name="Mansi Singhal" userId="0e2b94c70f57cb31" providerId="LiveId" clId="{B208BACD-A238-416F-B789-0710116DD3E0}" dt="2025-04-12T04:58:48.673" v="4" actId="404"/>
          <ac:spMkLst>
            <pc:docMk/>
            <pc:sldMk cId="2918775408" sldId="301"/>
            <ac:spMk id="6" creationId="{7D0637CD-D1EF-C1C5-4E07-BDE7CF96CB11}"/>
          </ac:spMkLst>
        </pc:spChg>
      </pc:sldChg>
      <pc:sldChg chg="modSp mod">
        <pc:chgData name="Mansi Singhal" userId="0e2b94c70f57cb31" providerId="LiveId" clId="{B208BACD-A238-416F-B789-0710116DD3E0}" dt="2025-04-12T04:59:22.128" v="10" actId="1076"/>
        <pc:sldMkLst>
          <pc:docMk/>
          <pc:sldMk cId="1611087899" sldId="304"/>
        </pc:sldMkLst>
        <pc:spChg chg="mod">
          <ac:chgData name="Mansi Singhal" userId="0e2b94c70f57cb31" providerId="LiveId" clId="{B208BACD-A238-416F-B789-0710116DD3E0}" dt="2025-04-12T04:59:22.128" v="10" actId="1076"/>
          <ac:spMkLst>
            <pc:docMk/>
            <pc:sldMk cId="1611087899" sldId="304"/>
            <ac:spMk id="5" creationId="{E9EBBC56-5519-DCA4-4B99-C725FD68429A}"/>
          </ac:spMkLst>
        </pc:spChg>
      </pc:sldChg>
      <pc:sldChg chg="modSp mod">
        <pc:chgData name="Mansi Singhal" userId="0e2b94c70f57cb31" providerId="LiveId" clId="{B208BACD-A238-416F-B789-0710116DD3E0}" dt="2025-04-12T04:59:06.375" v="7" actId="14100"/>
        <pc:sldMkLst>
          <pc:docMk/>
          <pc:sldMk cId="1287303064" sldId="306"/>
        </pc:sldMkLst>
        <pc:spChg chg="mod">
          <ac:chgData name="Mansi Singhal" userId="0e2b94c70f57cb31" providerId="LiveId" clId="{B208BACD-A238-416F-B789-0710116DD3E0}" dt="2025-04-12T04:59:06.375" v="7" actId="14100"/>
          <ac:spMkLst>
            <pc:docMk/>
            <pc:sldMk cId="1287303064" sldId="306"/>
            <ac:spMk id="3" creationId="{44BC2CD8-E333-8D00-B9CF-0067C2E87152}"/>
          </ac:spMkLst>
        </pc:spChg>
      </pc:sldChg>
      <pc:sldChg chg="modSp mod">
        <pc:chgData name="Mansi Singhal" userId="0e2b94c70f57cb31" providerId="LiveId" clId="{B208BACD-A238-416F-B789-0710116DD3E0}" dt="2025-04-12T05:01:42.120" v="64" actId="404"/>
        <pc:sldMkLst>
          <pc:docMk/>
          <pc:sldMk cId="1816326067" sldId="308"/>
        </pc:sldMkLst>
        <pc:spChg chg="mod">
          <ac:chgData name="Mansi Singhal" userId="0e2b94c70f57cb31" providerId="LiveId" clId="{B208BACD-A238-416F-B789-0710116DD3E0}" dt="2025-04-12T05:01:42.120" v="64" actId="404"/>
          <ac:spMkLst>
            <pc:docMk/>
            <pc:sldMk cId="1816326067" sldId="308"/>
            <ac:spMk id="3" creationId="{D95761C9-0171-50DD-952C-AB7A943DD1CC}"/>
          </ac:spMkLst>
        </pc:spChg>
      </pc:sldChg>
      <pc:sldChg chg="modSp mod">
        <pc:chgData name="Mansi Singhal" userId="0e2b94c70f57cb31" providerId="LiveId" clId="{B208BACD-A238-416F-B789-0710116DD3E0}" dt="2025-04-12T04:58:39.179" v="3" actId="403"/>
        <pc:sldMkLst>
          <pc:docMk/>
          <pc:sldMk cId="436911167" sldId="309"/>
        </pc:sldMkLst>
        <pc:spChg chg="mod">
          <ac:chgData name="Mansi Singhal" userId="0e2b94c70f57cb31" providerId="LiveId" clId="{B208BACD-A238-416F-B789-0710116DD3E0}" dt="2025-04-12T04:58:39.179" v="3" actId="403"/>
          <ac:spMkLst>
            <pc:docMk/>
            <pc:sldMk cId="436911167" sldId="309"/>
            <ac:spMk id="3" creationId="{FE541EB9-4C00-0ED6-29D9-AAA5ED51967D}"/>
          </ac:spMkLst>
        </pc:spChg>
      </pc:sldChg>
      <pc:sldChg chg="modSp mod">
        <pc:chgData name="Mansi Singhal" userId="0e2b94c70f57cb31" providerId="LiveId" clId="{B208BACD-A238-416F-B789-0710116DD3E0}" dt="2025-04-12T04:59:40.538" v="12" actId="404"/>
        <pc:sldMkLst>
          <pc:docMk/>
          <pc:sldMk cId="553936109" sldId="316"/>
        </pc:sldMkLst>
        <pc:spChg chg="mod">
          <ac:chgData name="Mansi Singhal" userId="0e2b94c70f57cb31" providerId="LiveId" clId="{B208BACD-A238-416F-B789-0710116DD3E0}" dt="2025-04-12T04:59:40.538" v="12" actId="404"/>
          <ac:spMkLst>
            <pc:docMk/>
            <pc:sldMk cId="553936109" sldId="316"/>
            <ac:spMk id="3" creationId="{8C7A17B2-DA87-3B54-2E42-B9DF7F530219}"/>
          </ac:spMkLst>
        </pc:spChg>
      </pc:sldChg>
      <pc:sldChg chg="delSp modSp mod">
        <pc:chgData name="Mansi Singhal" userId="0e2b94c70f57cb31" providerId="LiveId" clId="{B208BACD-A238-416F-B789-0710116DD3E0}" dt="2025-04-12T05:02:55.662" v="69" actId="1076"/>
        <pc:sldMkLst>
          <pc:docMk/>
          <pc:sldMk cId="2725988237" sldId="318"/>
        </pc:sldMkLst>
        <pc:spChg chg="mod">
          <ac:chgData name="Mansi Singhal" userId="0e2b94c70f57cb31" providerId="LiveId" clId="{B208BACD-A238-416F-B789-0710116DD3E0}" dt="2025-04-12T05:02:49.648" v="68" actId="1076"/>
          <ac:spMkLst>
            <pc:docMk/>
            <pc:sldMk cId="2725988237" sldId="318"/>
            <ac:spMk id="5" creationId="{2B4F381D-BF40-F0CB-A099-A35A8060C68F}"/>
          </ac:spMkLst>
        </pc:spChg>
        <pc:graphicFrameChg chg="del">
          <ac:chgData name="Mansi Singhal" userId="0e2b94c70f57cb31" providerId="LiveId" clId="{B208BACD-A238-416F-B789-0710116DD3E0}" dt="2025-04-12T05:02:37.141" v="65" actId="478"/>
          <ac:graphicFrameMkLst>
            <pc:docMk/>
            <pc:sldMk cId="2725988237" sldId="318"/>
            <ac:graphicFrameMk id="9" creationId="{45EE03C6-876E-3832-F68E-F3611969D834}"/>
          </ac:graphicFrameMkLst>
        </pc:graphicFrameChg>
        <pc:picChg chg="mod">
          <ac:chgData name="Mansi Singhal" userId="0e2b94c70f57cb31" providerId="LiveId" clId="{B208BACD-A238-416F-B789-0710116DD3E0}" dt="2025-04-12T05:02:44.811" v="67" actId="1076"/>
          <ac:picMkLst>
            <pc:docMk/>
            <pc:sldMk cId="2725988237" sldId="318"/>
            <ac:picMk id="8" creationId="{253B1BB6-2C25-E7ED-48B1-3380817ECC85}"/>
          </ac:picMkLst>
        </pc:picChg>
        <pc:picChg chg="mod">
          <ac:chgData name="Mansi Singhal" userId="0e2b94c70f57cb31" providerId="LiveId" clId="{B208BACD-A238-416F-B789-0710116DD3E0}" dt="2025-04-12T05:02:55.662" v="69" actId="1076"/>
          <ac:picMkLst>
            <pc:docMk/>
            <pc:sldMk cId="2725988237" sldId="318"/>
            <ac:picMk id="2054" creationId="{4A083EAE-C322-09E1-B239-9998FF66618A}"/>
          </ac:picMkLst>
        </pc:picChg>
      </pc:sldChg>
      <pc:sldChg chg="modSp mod">
        <pc:chgData name="Mansi Singhal" userId="0e2b94c70f57cb31" providerId="LiveId" clId="{B208BACD-A238-416F-B789-0710116DD3E0}" dt="2025-04-12T05:00:31.471" v="22" actId="1076"/>
        <pc:sldMkLst>
          <pc:docMk/>
          <pc:sldMk cId="2316708442" sldId="319"/>
        </pc:sldMkLst>
        <pc:spChg chg="mod">
          <ac:chgData name="Mansi Singhal" userId="0e2b94c70f57cb31" providerId="LiveId" clId="{B208BACD-A238-416F-B789-0710116DD3E0}" dt="2025-04-12T05:00:31.471" v="22" actId="1076"/>
          <ac:spMkLst>
            <pc:docMk/>
            <pc:sldMk cId="2316708442" sldId="319"/>
            <ac:spMk id="6" creationId="{CB02B1E5-8C69-700F-4FE6-00BFDEE690E2}"/>
          </ac:spMkLst>
        </pc:spChg>
      </pc:sldChg>
      <pc:sldChg chg="modSp mod">
        <pc:chgData name="Mansi Singhal" userId="0e2b94c70f57cb31" providerId="LiveId" clId="{B208BACD-A238-416F-B789-0710116DD3E0}" dt="2025-04-12T05:00:09.671" v="19" actId="20577"/>
        <pc:sldMkLst>
          <pc:docMk/>
          <pc:sldMk cId="3031224015" sldId="320"/>
        </pc:sldMkLst>
        <pc:spChg chg="mod">
          <ac:chgData name="Mansi Singhal" userId="0e2b94c70f57cb31" providerId="LiveId" clId="{B208BACD-A238-416F-B789-0710116DD3E0}" dt="2025-04-12T05:00:09.671" v="19" actId="20577"/>
          <ac:spMkLst>
            <pc:docMk/>
            <pc:sldMk cId="3031224015" sldId="320"/>
            <ac:spMk id="7" creationId="{7A36A05F-344B-13C2-D1FC-62CE9D39546F}"/>
          </ac:spMkLst>
        </pc:spChg>
      </pc:sldChg>
      <pc:sldChg chg="modSp mod">
        <pc:chgData name="Mansi Singhal" userId="0e2b94c70f57cb31" providerId="LiveId" clId="{B208BACD-A238-416F-B789-0710116DD3E0}" dt="2025-04-12T05:01:28.445" v="63" actId="14100"/>
        <pc:sldMkLst>
          <pc:docMk/>
          <pc:sldMk cId="4052069330" sldId="321"/>
        </pc:sldMkLst>
        <pc:spChg chg="mod">
          <ac:chgData name="Mansi Singhal" userId="0e2b94c70f57cb31" providerId="LiveId" clId="{B208BACD-A238-416F-B789-0710116DD3E0}" dt="2025-04-12T05:00:51.117" v="26" actId="1076"/>
          <ac:spMkLst>
            <pc:docMk/>
            <pc:sldMk cId="4052069330" sldId="321"/>
            <ac:spMk id="3" creationId="{058CFBD3-C75F-7D13-63B8-4EF4EC9E46FA}"/>
          </ac:spMkLst>
        </pc:spChg>
        <pc:spChg chg="mod">
          <ac:chgData name="Mansi Singhal" userId="0e2b94c70f57cb31" providerId="LiveId" clId="{B208BACD-A238-416F-B789-0710116DD3E0}" dt="2025-04-12T05:01:28.445" v="63" actId="14100"/>
          <ac:spMkLst>
            <pc:docMk/>
            <pc:sldMk cId="4052069330" sldId="321"/>
            <ac:spMk id="6" creationId="{B516F8FC-F9C3-1E66-6DB5-381676957C1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Sheet1!$C$2</c:f>
              <c:strCache>
                <c:ptCount val="1"/>
                <c:pt idx="0">
                  <c:v>Training Accuracy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Sheet1!$B$3:$B$7</c:f>
              <c:strCache>
                <c:ptCount val="5"/>
                <c:pt idx="0">
                  <c:v>Logistic Regression</c:v>
                </c:pt>
                <c:pt idx="1">
                  <c:v>Support Vector Machine</c:v>
                </c:pt>
                <c:pt idx="2">
                  <c:v>Random Forest</c:v>
                </c:pt>
                <c:pt idx="3">
                  <c:v>AdaBoost</c:v>
                </c:pt>
                <c:pt idx="4">
                  <c:v>XGBoost</c:v>
                </c:pt>
              </c:strCache>
            </c:strRef>
          </c:cat>
          <c:val>
            <c:numRef>
              <c:f>Sheet1!$C$3:$C$7</c:f>
              <c:numCache>
                <c:formatCode>General</c:formatCode>
                <c:ptCount val="5"/>
                <c:pt idx="0">
                  <c:v>66</c:v>
                </c:pt>
                <c:pt idx="1">
                  <c:v>74</c:v>
                </c:pt>
                <c:pt idx="2">
                  <c:v>100</c:v>
                </c:pt>
                <c:pt idx="3">
                  <c:v>81</c:v>
                </c:pt>
                <c:pt idx="4">
                  <c:v>90</c:v>
                </c:pt>
              </c:numCache>
            </c:numRef>
          </c:val>
          <c:extLst>
            <c:ext xmlns:c16="http://schemas.microsoft.com/office/drawing/2014/chart" uri="{C3380CC4-5D6E-409C-BE32-E72D297353CC}">
              <c16:uniqueId val="{00000000-9BC3-4099-B4F4-4C014607C547}"/>
            </c:ext>
          </c:extLst>
        </c:ser>
        <c:ser>
          <c:idx val="1"/>
          <c:order val="1"/>
          <c:tx>
            <c:strRef>
              <c:f>Sheet1!$D$2</c:f>
              <c:strCache>
                <c:ptCount val="1"/>
                <c:pt idx="0">
                  <c:v>Validation Accuracy (%)</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Sheet1!$B$3:$B$7</c:f>
              <c:strCache>
                <c:ptCount val="5"/>
                <c:pt idx="0">
                  <c:v>Logistic Regression</c:v>
                </c:pt>
                <c:pt idx="1">
                  <c:v>Support Vector Machine</c:v>
                </c:pt>
                <c:pt idx="2">
                  <c:v>Random Forest</c:v>
                </c:pt>
                <c:pt idx="3">
                  <c:v>AdaBoost</c:v>
                </c:pt>
                <c:pt idx="4">
                  <c:v>XGBoost</c:v>
                </c:pt>
              </c:strCache>
            </c:strRef>
          </c:cat>
          <c:val>
            <c:numRef>
              <c:f>Sheet1!$D$3:$D$7</c:f>
              <c:numCache>
                <c:formatCode>General</c:formatCode>
                <c:ptCount val="5"/>
                <c:pt idx="0">
                  <c:v>54</c:v>
                </c:pt>
                <c:pt idx="1">
                  <c:v>59</c:v>
                </c:pt>
                <c:pt idx="2">
                  <c:v>59</c:v>
                </c:pt>
                <c:pt idx="3">
                  <c:v>45</c:v>
                </c:pt>
                <c:pt idx="4">
                  <c:v>64</c:v>
                </c:pt>
              </c:numCache>
            </c:numRef>
          </c:val>
          <c:extLst>
            <c:ext xmlns:c16="http://schemas.microsoft.com/office/drawing/2014/chart" uri="{C3380CC4-5D6E-409C-BE32-E72D297353CC}">
              <c16:uniqueId val="{00000001-9BC3-4099-B4F4-4C014607C547}"/>
            </c:ext>
          </c:extLst>
        </c:ser>
        <c:ser>
          <c:idx val="2"/>
          <c:order val="2"/>
          <c:tx>
            <c:strRef>
              <c:f>Sheet1!$E$2</c:f>
              <c:strCache>
                <c:ptCount val="1"/>
                <c:pt idx="0">
                  <c:v>Test Accuracy (%)</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Sheet1!$B$3:$B$7</c:f>
              <c:strCache>
                <c:ptCount val="5"/>
                <c:pt idx="0">
                  <c:v>Logistic Regression</c:v>
                </c:pt>
                <c:pt idx="1">
                  <c:v>Support Vector Machine</c:v>
                </c:pt>
                <c:pt idx="2">
                  <c:v>Random Forest</c:v>
                </c:pt>
                <c:pt idx="3">
                  <c:v>AdaBoost</c:v>
                </c:pt>
                <c:pt idx="4">
                  <c:v>XGBoost</c:v>
                </c:pt>
              </c:strCache>
            </c:strRef>
          </c:cat>
          <c:val>
            <c:numRef>
              <c:f>Sheet1!$E$3:$E$7</c:f>
              <c:numCache>
                <c:formatCode>General</c:formatCode>
                <c:ptCount val="5"/>
                <c:pt idx="0">
                  <c:v>55</c:v>
                </c:pt>
                <c:pt idx="1">
                  <c:v>45</c:v>
                </c:pt>
                <c:pt idx="2">
                  <c:v>50</c:v>
                </c:pt>
                <c:pt idx="3">
                  <c:v>55</c:v>
                </c:pt>
                <c:pt idx="4">
                  <c:v>64</c:v>
                </c:pt>
              </c:numCache>
            </c:numRef>
          </c:val>
          <c:extLst>
            <c:ext xmlns:c16="http://schemas.microsoft.com/office/drawing/2014/chart" uri="{C3380CC4-5D6E-409C-BE32-E72D297353CC}">
              <c16:uniqueId val="{00000002-9BC3-4099-B4F4-4C014607C547}"/>
            </c:ext>
          </c:extLst>
        </c:ser>
        <c:dLbls>
          <c:dLblPos val="outEnd"/>
          <c:showLegendKey val="0"/>
          <c:showVal val="1"/>
          <c:showCatName val="0"/>
          <c:showSerName val="0"/>
          <c:showPercent val="0"/>
          <c:showBubbleSize val="0"/>
        </c:dLbls>
        <c:gapWidth val="219"/>
        <c:overlap val="-27"/>
        <c:axId val="1468487103"/>
        <c:axId val="1468489023"/>
      </c:barChart>
      <c:catAx>
        <c:axId val="1468487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68489023"/>
        <c:crosses val="autoZero"/>
        <c:auto val="1"/>
        <c:lblAlgn val="ctr"/>
        <c:lblOffset val="100"/>
        <c:noMultiLvlLbl val="0"/>
      </c:catAx>
      <c:valAx>
        <c:axId val="1468489023"/>
        <c:scaling>
          <c:orientation val="minMax"/>
        </c:scaling>
        <c:delete val="0"/>
        <c:axPos val="l"/>
        <c:majorGridlines>
          <c:spPr>
            <a:ln w="6350" cap="flat" cmpd="sng" algn="ctr">
              <a:solidFill>
                <a:schemeClr val="dk1"/>
              </a:solidFill>
              <a:prstDash val="solid"/>
              <a:miter lim="800000"/>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468487103"/>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 have higher percentage of AD then male and that is the real world case</a:t>
            </a:r>
          </a:p>
        </p:txBody>
      </p:sp>
      <p:sp>
        <p:nvSpPr>
          <p:cNvPr id="4" name="Slide Number Placeholder 3"/>
          <p:cNvSpPr>
            <a:spLocks noGrp="1"/>
          </p:cNvSpPr>
          <p:nvPr>
            <p:ph type="sldNum" sz="quarter" idx="5"/>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356262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said results doesn’t matter so I just not want to talk about ok that much accuracy I got I would like to talk about more on my methodology and observations </a:t>
            </a:r>
          </a:p>
          <a:p>
            <a:r>
              <a:rPr lang="en-US" dirty="0"/>
              <a:t>A </a:t>
            </a:r>
            <a:r>
              <a:rPr lang="en-US" dirty="0" err="1"/>
              <a:t>ColumnTransformer</a:t>
            </a:r>
            <a:r>
              <a:rPr lang="en-US" dirty="0"/>
              <a:t> was used to preprocess the dataset. Numerical features such as Age and MMSE were normalized using </a:t>
            </a:r>
            <a:r>
              <a:rPr lang="en-US" dirty="0" err="1"/>
              <a:t>MinMaxScaler</a:t>
            </a:r>
            <a:r>
              <a:rPr lang="en-US" dirty="0"/>
              <a:t>, while categorical features like Sex were encoded using </a:t>
            </a:r>
            <a:r>
              <a:rPr lang="en-US" dirty="0" err="1"/>
              <a:t>OneHotEncoder</a:t>
            </a:r>
            <a:r>
              <a:rPr lang="en-US" dirty="0"/>
              <a:t>. This ensured appropriate preprocessing without data leakage, enabling smooth integration into machine learning pipelines</a:t>
            </a:r>
          </a:p>
        </p:txBody>
      </p:sp>
      <p:sp>
        <p:nvSpPr>
          <p:cNvPr id="4" name="Slide Number Placeholder 3"/>
          <p:cNvSpPr>
            <a:spLocks noGrp="1"/>
          </p:cNvSpPr>
          <p:nvPr>
            <p:ph type="sldNum" sz="quarter" idx="5"/>
          </p:nvPr>
        </p:nvSpPr>
        <p:spPr/>
        <p:txBody>
          <a:bodyPr/>
          <a:lstStyle/>
          <a:p>
            <a:fld id="{EAB58301-8E47-694C-884E-80E9D5260CC5}" type="slidenum">
              <a:rPr lang="en-US" smtClean="0"/>
              <a:t>13</a:t>
            </a:fld>
            <a:endParaRPr lang="en-US"/>
          </a:p>
        </p:txBody>
      </p:sp>
    </p:spTree>
    <p:extLst>
      <p:ext uri="{BB962C8B-B14F-4D97-AF65-F5344CB8AC3E}">
        <p14:creationId xmlns:p14="http://schemas.microsoft.com/office/powerpoint/2010/main" val="33903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err="1"/>
              <a:t>XGBoost</a:t>
            </a:r>
            <a:r>
              <a:rPr lang="en-US" dirty="0"/>
              <a:t> demonstrates the </a:t>
            </a:r>
            <a:r>
              <a:rPr lang="en-US" b="1" dirty="0"/>
              <a:t>highest fairness</a:t>
            </a:r>
            <a:r>
              <a:rPr lang="en-US" dirty="0"/>
              <a:t> among all models.</a:t>
            </a:r>
          </a:p>
          <a:p>
            <a:pPr>
              <a:buNone/>
            </a:pPr>
            <a:r>
              <a:rPr lang="en-US" b="1" dirty="0"/>
              <a:t>SVM</a:t>
            </a:r>
            <a:r>
              <a:rPr lang="en-US" dirty="0"/>
              <a:t> shows </a:t>
            </a:r>
            <a:r>
              <a:rPr lang="en-US" b="1" dirty="0"/>
              <a:t>strong bias</a:t>
            </a:r>
            <a:r>
              <a:rPr lang="en-US" dirty="0"/>
              <a:t>, indicating it's the least suitable model from a fairness standpoint.</a:t>
            </a:r>
          </a:p>
          <a:p>
            <a:r>
              <a:rPr lang="en-US" dirty="0"/>
              <a:t>Other models fall in between, with AdaBoost and Logistic Regression providing a reasonable trade-off between performance and fairness.</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18</a:t>
            </a:fld>
            <a:endParaRPr lang="en-US"/>
          </a:p>
        </p:txBody>
      </p:sp>
    </p:spTree>
    <p:extLst>
      <p:ext uri="{BB962C8B-B14F-4D97-AF65-F5344CB8AC3E}">
        <p14:creationId xmlns:p14="http://schemas.microsoft.com/office/powerpoint/2010/main" val="3152214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dirty="0"/>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411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095375" y="582460"/>
            <a:ext cx="8317935" cy="5668028"/>
          </a:xfrm>
          <a:prstGeom prst="rect">
            <a:avLst/>
          </a:prstGeom>
        </p:spPr>
        <p:txBody>
          <a:bodyPr anchor="ctr" anchorCtr="0"/>
          <a:lstStyle>
            <a:lvl1pPr marL="0" indent="0">
              <a:lnSpc>
                <a:spcPts val="6200"/>
              </a:lnSpc>
              <a:spcBef>
                <a:spcPts val="0"/>
              </a:spcBef>
              <a:buNone/>
              <a:defRPr sz="6000" b="1">
                <a:solidFill>
                  <a:schemeClr val="bg1"/>
                </a:solidFill>
                <a:latin typeface="+mn-lt"/>
              </a:defRPr>
            </a:lvl1pPr>
          </a:lstStyle>
          <a:p>
            <a:pPr lvl="0"/>
            <a:r>
              <a:rPr lang="en-US" dirty="0"/>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647178" y="720246"/>
            <a:ext cx="9144000" cy="2345043"/>
          </a:xfrm>
          <a:prstGeom prst="rect">
            <a:avLst/>
          </a:prstGeom>
        </p:spPr>
        <p:txBody>
          <a:bodyPr anchor="b">
            <a:normAutofit/>
          </a:bodyPr>
          <a:lstStyle>
            <a:lvl1pPr algn="l">
              <a:lnSpc>
                <a:spcPts val="3800"/>
              </a:lnSpc>
              <a:defRPr sz="3600" b="1">
                <a:solidFill>
                  <a:schemeClr val="bg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b="0">
                <a:solidFill>
                  <a:schemeClr val="bg1"/>
                </a:solidFill>
              </a:defRPr>
            </a:lvl1pPr>
          </a:lstStyle>
          <a:p>
            <a:pPr lvl="0"/>
            <a:r>
              <a:rPr lang="en-US" dirty="0"/>
              <a:t>Presenter’s Name</a:t>
            </a:r>
            <a:br>
              <a:rPr lang="en-US" dirty="0"/>
            </a:br>
            <a:r>
              <a:rPr lang="en-US" dirty="0" err="1"/>
              <a:t>presentersemail@ucalgary.ca</a:t>
            </a:r>
            <a:br>
              <a:rPr lang="en-US" dirty="0"/>
            </a:br>
            <a:r>
              <a:rPr lang="en-US" dirty="0"/>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ansiSinghal502/BMEN69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A485-1CE4-D943-BF73-46F1F53E1FE8}"/>
              </a:ext>
            </a:extLst>
          </p:cNvPr>
          <p:cNvSpPr>
            <a:spLocks noGrp="1"/>
          </p:cNvSpPr>
          <p:nvPr>
            <p:ph type="ctrTitle"/>
          </p:nvPr>
        </p:nvSpPr>
        <p:spPr/>
        <p:txBody>
          <a:bodyPr>
            <a:normAutofit/>
          </a:bodyPr>
          <a:lstStyle/>
          <a:p>
            <a:r>
              <a:rPr lang="en-US" sz="4800" dirty="0"/>
              <a:t>Investigating Bias and Fairness in AI Models for Alzheimer’s Diagnosis Using OASIS-2 Dataset</a:t>
            </a:r>
          </a:p>
        </p:txBody>
      </p:sp>
      <p:sp>
        <p:nvSpPr>
          <p:cNvPr id="3" name="Subtitle 2">
            <a:extLst>
              <a:ext uri="{FF2B5EF4-FFF2-40B4-BE49-F238E27FC236}">
                <a16:creationId xmlns:a16="http://schemas.microsoft.com/office/drawing/2014/main" id="{9B3511D1-7FCA-FB4B-9E50-F071C460FE80}"/>
              </a:ext>
            </a:extLst>
          </p:cNvPr>
          <p:cNvSpPr>
            <a:spLocks noGrp="1"/>
          </p:cNvSpPr>
          <p:nvPr>
            <p:ph type="subTitle" idx="1"/>
          </p:nvPr>
        </p:nvSpPr>
        <p:spPr/>
        <p:txBody>
          <a:bodyPr/>
          <a:lstStyle/>
          <a:p>
            <a:r>
              <a:rPr lang="en-US" dirty="0"/>
              <a:t>BMEN619.03</a:t>
            </a:r>
          </a:p>
          <a:p>
            <a:r>
              <a:rPr lang="en-US" dirty="0"/>
              <a:t>Reproducible and Responsible AI </a:t>
            </a:r>
          </a:p>
        </p:txBody>
      </p:sp>
      <p:sp>
        <p:nvSpPr>
          <p:cNvPr id="4" name="Text Placeholder 3">
            <a:extLst>
              <a:ext uri="{FF2B5EF4-FFF2-40B4-BE49-F238E27FC236}">
                <a16:creationId xmlns:a16="http://schemas.microsoft.com/office/drawing/2014/main" id="{C1C24C84-A742-DD4F-A936-BBDA5C8BB3E2}"/>
              </a:ext>
            </a:extLst>
          </p:cNvPr>
          <p:cNvSpPr>
            <a:spLocks noGrp="1"/>
          </p:cNvSpPr>
          <p:nvPr>
            <p:ph type="body" sz="quarter" idx="10"/>
          </p:nvPr>
        </p:nvSpPr>
        <p:spPr/>
        <p:txBody>
          <a:bodyPr/>
          <a:lstStyle/>
          <a:p>
            <a:r>
              <a:rPr lang="en-US" sz="2000" dirty="0"/>
              <a:t>Mansi Singhal (30235170)</a:t>
            </a:r>
          </a:p>
          <a:p>
            <a:r>
              <a:rPr lang="en-US" dirty="0"/>
              <a:t>M.Sc. in Biomedical Engineering</a:t>
            </a:r>
          </a:p>
        </p:txBody>
      </p:sp>
      <p:sp>
        <p:nvSpPr>
          <p:cNvPr id="5" name="Text Placeholder 4">
            <a:extLst>
              <a:ext uri="{FF2B5EF4-FFF2-40B4-BE49-F238E27FC236}">
                <a16:creationId xmlns:a16="http://schemas.microsoft.com/office/drawing/2014/main" id="{B037332F-F808-E64C-8515-C367CB073A25}"/>
              </a:ext>
            </a:extLst>
          </p:cNvPr>
          <p:cNvSpPr>
            <a:spLocks noGrp="1"/>
          </p:cNvSpPr>
          <p:nvPr>
            <p:ph type="body" sz="quarter" idx="11"/>
          </p:nvPr>
        </p:nvSpPr>
        <p:spPr/>
        <p:txBody>
          <a:bodyPr/>
          <a:lstStyle/>
          <a:p>
            <a:r>
              <a:rPr lang="en-US" dirty="0"/>
              <a:t>11th April 2025</a:t>
            </a:r>
          </a:p>
        </p:txBody>
      </p:sp>
    </p:spTree>
    <p:extLst>
      <p:ext uri="{BB962C8B-B14F-4D97-AF65-F5344CB8AC3E}">
        <p14:creationId xmlns:p14="http://schemas.microsoft.com/office/powerpoint/2010/main" val="237472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F5DB-05A9-0935-B113-4DA4FD92C1E5}"/>
              </a:ext>
            </a:extLst>
          </p:cNvPr>
          <p:cNvSpPr>
            <a:spLocks noGrp="1"/>
          </p:cNvSpPr>
          <p:nvPr>
            <p:ph type="title"/>
          </p:nvPr>
        </p:nvSpPr>
        <p:spPr/>
        <p:txBody>
          <a:bodyPr/>
          <a:lstStyle/>
          <a:p>
            <a:r>
              <a:rPr lang="en-US" dirty="0"/>
              <a:t>Data Exploration </a:t>
            </a:r>
          </a:p>
        </p:txBody>
      </p:sp>
      <p:sp>
        <p:nvSpPr>
          <p:cNvPr id="4" name="Slide Number Placeholder 3">
            <a:extLst>
              <a:ext uri="{FF2B5EF4-FFF2-40B4-BE49-F238E27FC236}">
                <a16:creationId xmlns:a16="http://schemas.microsoft.com/office/drawing/2014/main" id="{A75DDAD3-14F7-DD58-91D8-97C4AA7DCF2F}"/>
              </a:ext>
            </a:extLst>
          </p:cNvPr>
          <p:cNvSpPr>
            <a:spLocks noGrp="1"/>
          </p:cNvSpPr>
          <p:nvPr>
            <p:ph type="sldNum" sz="quarter" idx="12"/>
          </p:nvPr>
        </p:nvSpPr>
        <p:spPr/>
        <p:txBody>
          <a:bodyPr/>
          <a:lstStyle/>
          <a:p>
            <a:fld id="{5C35FCF4-C3EF-BD43-82E0-05BC237DAD2A}" type="slidenum">
              <a:rPr lang="en-US" smtClean="0"/>
              <a:pPr/>
              <a:t>10</a:t>
            </a:fld>
            <a:endParaRPr lang="en-US" dirty="0"/>
          </a:p>
        </p:txBody>
      </p:sp>
      <p:pic>
        <p:nvPicPr>
          <p:cNvPr id="5124" name="Picture 4">
            <a:extLst>
              <a:ext uri="{FF2B5EF4-FFF2-40B4-BE49-F238E27FC236}">
                <a16:creationId xmlns:a16="http://schemas.microsoft.com/office/drawing/2014/main" id="{35E660BB-D345-E62E-E1BA-DDACD0872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11" y="1077239"/>
            <a:ext cx="5913710" cy="5137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BBC56-5519-DCA4-4B99-C725FD68429A}"/>
              </a:ext>
            </a:extLst>
          </p:cNvPr>
          <p:cNvSpPr txBox="1"/>
          <p:nvPr/>
        </p:nvSpPr>
        <p:spPr>
          <a:xfrm>
            <a:off x="990011" y="6390677"/>
            <a:ext cx="5913709" cy="307777"/>
          </a:xfrm>
          <a:prstGeom prst="rect">
            <a:avLst/>
          </a:prstGeom>
          <a:noFill/>
        </p:spPr>
        <p:txBody>
          <a:bodyPr wrap="square">
            <a:spAutoFit/>
          </a:bodyPr>
          <a:lstStyle/>
          <a:p>
            <a:r>
              <a:rPr lang="en-US" sz="1400" i="1" dirty="0"/>
              <a:t>Figure 4. Correlation table of OASIS-2 subjects’ demographic and clinical data.</a:t>
            </a:r>
          </a:p>
        </p:txBody>
      </p:sp>
      <p:sp>
        <p:nvSpPr>
          <p:cNvPr id="8" name="Content Placeholder 8">
            <a:extLst>
              <a:ext uri="{FF2B5EF4-FFF2-40B4-BE49-F238E27FC236}">
                <a16:creationId xmlns:a16="http://schemas.microsoft.com/office/drawing/2014/main" id="{C05EC703-9CD2-4B78-20A1-B0486C1E401D}"/>
              </a:ext>
            </a:extLst>
          </p:cNvPr>
          <p:cNvSpPr>
            <a:spLocks noGrp="1"/>
          </p:cNvSpPr>
          <p:nvPr>
            <p:ph idx="1"/>
          </p:nvPr>
        </p:nvSpPr>
        <p:spPr>
          <a:xfrm>
            <a:off x="7457204" y="1229645"/>
            <a:ext cx="4119100" cy="3171634"/>
          </a:xfrm>
        </p:spPr>
        <p:txBody>
          <a:bodyPr/>
          <a:lstStyle/>
          <a:p>
            <a:r>
              <a:rPr lang="en-US" sz="2000" dirty="0"/>
              <a:t>MR Delay ↔ Visit: 0.92 </a:t>
            </a:r>
          </a:p>
          <a:p>
            <a:pPr marL="0" indent="0">
              <a:buNone/>
            </a:pPr>
            <a:r>
              <a:rPr lang="en-US" sz="2000" dirty="0"/>
              <a:t>→ very strong positive correlation</a:t>
            </a:r>
          </a:p>
          <a:p>
            <a:r>
              <a:rPr lang="en-US" sz="2000" dirty="0" err="1"/>
              <a:t>eTIV</a:t>
            </a:r>
            <a:r>
              <a:rPr lang="en-US" sz="2000" dirty="0"/>
              <a:t> ↔ ASF: -0.99 </a:t>
            </a:r>
          </a:p>
          <a:p>
            <a:pPr marL="0" indent="0">
              <a:buNone/>
            </a:pPr>
            <a:r>
              <a:rPr lang="en-US" sz="2000" dirty="0"/>
              <a:t>→ almost perfect negative correlation</a:t>
            </a:r>
          </a:p>
          <a:p>
            <a:r>
              <a:rPr lang="en-US" sz="2000" dirty="0"/>
              <a:t>MMSE ↔ CDR: -0.69 </a:t>
            </a:r>
          </a:p>
          <a:p>
            <a:pPr marL="0" indent="0">
              <a:buNone/>
            </a:pPr>
            <a:r>
              <a:rPr lang="en-US" sz="2000" dirty="0"/>
              <a:t>→ moderately strong negative correlation</a:t>
            </a:r>
          </a:p>
          <a:p>
            <a:r>
              <a:rPr lang="en-US" sz="2000" dirty="0"/>
              <a:t>EDUC ↔ SES: -0.72 </a:t>
            </a:r>
          </a:p>
          <a:p>
            <a:pPr marL="0" indent="0">
              <a:buNone/>
            </a:pPr>
            <a:r>
              <a:rPr lang="en-US" sz="2000" dirty="0"/>
              <a:t>→ moderately strong negative correlation</a:t>
            </a:r>
          </a:p>
          <a:p>
            <a:pPr marL="0" indent="0">
              <a:buNone/>
            </a:pPr>
            <a:endParaRPr lang="en-US" sz="2000" dirty="0"/>
          </a:p>
        </p:txBody>
      </p:sp>
    </p:spTree>
    <p:extLst>
      <p:ext uri="{BB962C8B-B14F-4D97-AF65-F5344CB8AC3E}">
        <p14:creationId xmlns:p14="http://schemas.microsoft.com/office/powerpoint/2010/main" val="161108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720FA-63DB-098C-3B7E-F6FFF79C97FD}"/>
              </a:ext>
            </a:extLst>
          </p:cNvPr>
          <p:cNvSpPr>
            <a:spLocks noGrp="1"/>
          </p:cNvSpPr>
          <p:nvPr>
            <p:ph type="title"/>
          </p:nvPr>
        </p:nvSpPr>
        <p:spPr/>
        <p:txBody>
          <a:bodyPr/>
          <a:lstStyle/>
          <a:p>
            <a:r>
              <a:rPr lang="en-US" dirty="0"/>
              <a:t>Data Preprocessing</a:t>
            </a:r>
          </a:p>
        </p:txBody>
      </p:sp>
      <p:sp>
        <p:nvSpPr>
          <p:cNvPr id="4" name="Slide Number Placeholder 3">
            <a:extLst>
              <a:ext uri="{FF2B5EF4-FFF2-40B4-BE49-F238E27FC236}">
                <a16:creationId xmlns:a16="http://schemas.microsoft.com/office/drawing/2014/main" id="{1D37F4F8-1945-FEEA-F59C-3FCB706922C6}"/>
              </a:ext>
            </a:extLst>
          </p:cNvPr>
          <p:cNvSpPr>
            <a:spLocks noGrp="1"/>
          </p:cNvSpPr>
          <p:nvPr>
            <p:ph type="sldNum" sz="quarter" idx="12"/>
          </p:nvPr>
        </p:nvSpPr>
        <p:spPr/>
        <p:txBody>
          <a:bodyPr/>
          <a:lstStyle/>
          <a:p>
            <a:fld id="{5C35FCF4-C3EF-BD43-82E0-05BC237DAD2A}" type="slidenum">
              <a:rPr lang="en-US" smtClean="0"/>
              <a:pPr/>
              <a:t>11</a:t>
            </a:fld>
            <a:endParaRPr lang="en-US" dirty="0"/>
          </a:p>
        </p:txBody>
      </p:sp>
      <p:pic>
        <p:nvPicPr>
          <p:cNvPr id="9218" name="Picture 2" descr="Generated image">
            <a:extLst>
              <a:ext uri="{FF2B5EF4-FFF2-40B4-BE49-F238E27FC236}">
                <a16:creationId xmlns:a16="http://schemas.microsoft.com/office/drawing/2014/main" id="{BBE9E590-774B-5CB8-77E6-EC07D5DAE8A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298"/>
          <a:stretch/>
        </p:blipFill>
        <p:spPr bwMode="auto">
          <a:xfrm>
            <a:off x="9314706" y="1485705"/>
            <a:ext cx="1939762" cy="174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222137-B2CC-A5F8-C788-6CA76EE400AC}"/>
              </a:ext>
            </a:extLst>
          </p:cNvPr>
          <p:cNvSpPr txBox="1"/>
          <p:nvPr/>
        </p:nvSpPr>
        <p:spPr>
          <a:xfrm>
            <a:off x="255740" y="1071591"/>
            <a:ext cx="2446375" cy="369332"/>
          </a:xfrm>
          <a:prstGeom prst="rect">
            <a:avLst/>
          </a:prstGeom>
          <a:noFill/>
        </p:spPr>
        <p:txBody>
          <a:bodyPr wrap="none" rtlCol="0">
            <a:spAutoFit/>
          </a:bodyPr>
          <a:lstStyle/>
          <a:p>
            <a:r>
              <a:rPr lang="en-US" dirty="0"/>
              <a:t>1. Duplicate Subject IDs</a:t>
            </a:r>
          </a:p>
        </p:txBody>
      </p:sp>
      <p:pic>
        <p:nvPicPr>
          <p:cNvPr id="6" name="Picture 2">
            <a:extLst>
              <a:ext uri="{FF2B5EF4-FFF2-40B4-BE49-F238E27FC236}">
                <a16:creationId xmlns:a16="http://schemas.microsoft.com/office/drawing/2014/main" id="{A91C6D78-583D-2379-0E7C-5D67A6E71B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76" r="66184" b="72910"/>
          <a:stretch/>
        </p:blipFill>
        <p:spPr bwMode="auto">
          <a:xfrm>
            <a:off x="4792785" y="1447946"/>
            <a:ext cx="2446375" cy="1599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B623B7-343F-5970-EF4F-420865082CE4}"/>
              </a:ext>
            </a:extLst>
          </p:cNvPr>
          <p:cNvSpPr txBox="1"/>
          <p:nvPr/>
        </p:nvSpPr>
        <p:spPr>
          <a:xfrm>
            <a:off x="4337794" y="1054141"/>
            <a:ext cx="3516412" cy="369332"/>
          </a:xfrm>
          <a:prstGeom prst="rect">
            <a:avLst/>
          </a:prstGeom>
          <a:noFill/>
        </p:spPr>
        <p:txBody>
          <a:bodyPr wrap="none" rtlCol="0">
            <a:spAutoFit/>
          </a:bodyPr>
          <a:lstStyle/>
          <a:p>
            <a:r>
              <a:rPr lang="en-US" dirty="0"/>
              <a:t>2. Number of Visits are inconsistent</a:t>
            </a:r>
          </a:p>
        </p:txBody>
      </p:sp>
      <p:sp>
        <p:nvSpPr>
          <p:cNvPr id="8" name="TextBox 7">
            <a:extLst>
              <a:ext uri="{FF2B5EF4-FFF2-40B4-BE49-F238E27FC236}">
                <a16:creationId xmlns:a16="http://schemas.microsoft.com/office/drawing/2014/main" id="{8A4FAE55-AC09-0953-CC7E-90BF107BAF87}"/>
              </a:ext>
            </a:extLst>
          </p:cNvPr>
          <p:cNvSpPr txBox="1"/>
          <p:nvPr/>
        </p:nvSpPr>
        <p:spPr>
          <a:xfrm>
            <a:off x="8604963" y="1058073"/>
            <a:ext cx="1939762" cy="369332"/>
          </a:xfrm>
          <a:prstGeom prst="rect">
            <a:avLst/>
          </a:prstGeom>
          <a:noFill/>
        </p:spPr>
        <p:txBody>
          <a:bodyPr wrap="none" rtlCol="0">
            <a:spAutoFit/>
          </a:bodyPr>
          <a:lstStyle/>
          <a:p>
            <a:r>
              <a:rPr lang="en-US" dirty="0"/>
              <a:t>3. Missing values</a:t>
            </a:r>
            <a:r>
              <a:rPr lang="en-US" baseline="30000" dirty="0"/>
              <a:t>3</a:t>
            </a:r>
            <a:r>
              <a:rPr lang="en-US" dirty="0"/>
              <a:t> </a:t>
            </a:r>
          </a:p>
        </p:txBody>
      </p:sp>
      <p:pic>
        <p:nvPicPr>
          <p:cNvPr id="9" name="Picture 2">
            <a:extLst>
              <a:ext uri="{FF2B5EF4-FFF2-40B4-BE49-F238E27FC236}">
                <a16:creationId xmlns:a16="http://schemas.microsoft.com/office/drawing/2014/main" id="{1BDBC2B5-27C9-8A18-F2EE-4EB0511AC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28" y="4313313"/>
            <a:ext cx="2682040" cy="174326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Output image">
            <a:extLst>
              <a:ext uri="{FF2B5EF4-FFF2-40B4-BE49-F238E27FC236}">
                <a16:creationId xmlns:a16="http://schemas.microsoft.com/office/drawing/2014/main" id="{439E95E7-808F-CAC5-BA79-15251C67E4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211" y="1635451"/>
            <a:ext cx="2551294" cy="14502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A8848A5-771C-D4F0-A919-20385C70697C}"/>
              </a:ext>
            </a:extLst>
          </p:cNvPr>
          <p:cNvSpPr txBox="1"/>
          <p:nvPr/>
        </p:nvSpPr>
        <p:spPr>
          <a:xfrm>
            <a:off x="338210" y="3885725"/>
            <a:ext cx="2939844" cy="369332"/>
          </a:xfrm>
          <a:prstGeom prst="rect">
            <a:avLst/>
          </a:prstGeom>
          <a:noFill/>
        </p:spPr>
        <p:txBody>
          <a:bodyPr wrap="square">
            <a:spAutoFit/>
          </a:bodyPr>
          <a:lstStyle/>
          <a:p>
            <a:r>
              <a:rPr lang="en-US" dirty="0"/>
              <a:t>4. Three different groups</a:t>
            </a:r>
          </a:p>
        </p:txBody>
      </p:sp>
      <p:pic>
        <p:nvPicPr>
          <p:cNvPr id="12" name="Picture 9" descr="Output image">
            <a:extLst>
              <a:ext uri="{FF2B5EF4-FFF2-40B4-BE49-F238E27FC236}">
                <a16:creationId xmlns:a16="http://schemas.microsoft.com/office/drawing/2014/main" id="{E89AA50D-68F8-84B6-C052-FCBDF4A4C9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75" t="8454" r="15879" b="4480"/>
          <a:stretch/>
        </p:blipFill>
        <p:spPr bwMode="auto">
          <a:xfrm>
            <a:off x="5077490" y="4557152"/>
            <a:ext cx="2327490" cy="18048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83711EA-B411-EC01-6CF0-131575CACE48}"/>
              </a:ext>
            </a:extLst>
          </p:cNvPr>
          <p:cNvSpPr txBox="1"/>
          <p:nvPr/>
        </p:nvSpPr>
        <p:spPr>
          <a:xfrm>
            <a:off x="4395019" y="3943981"/>
            <a:ext cx="3401961" cy="369332"/>
          </a:xfrm>
          <a:prstGeom prst="rect">
            <a:avLst/>
          </a:prstGeom>
          <a:noFill/>
        </p:spPr>
        <p:txBody>
          <a:bodyPr wrap="square">
            <a:spAutoFit/>
          </a:bodyPr>
          <a:lstStyle/>
          <a:p>
            <a:r>
              <a:rPr lang="en-US" dirty="0"/>
              <a:t>5. Unequal distribution of sex</a:t>
            </a:r>
          </a:p>
        </p:txBody>
      </p:sp>
      <p:pic>
        <p:nvPicPr>
          <p:cNvPr id="15" name="Picture 4">
            <a:extLst>
              <a:ext uri="{FF2B5EF4-FFF2-40B4-BE49-F238E27FC236}">
                <a16:creationId xmlns:a16="http://schemas.microsoft.com/office/drawing/2014/main" id="{6783101D-7CFC-4679-5DA1-92E80710D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7802" y="4381897"/>
            <a:ext cx="2240380" cy="17852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2DE0FB9-63B4-DF05-8D0F-A3238F8EFEC4}"/>
              </a:ext>
            </a:extLst>
          </p:cNvPr>
          <p:cNvSpPr txBox="1"/>
          <p:nvPr/>
        </p:nvSpPr>
        <p:spPr>
          <a:xfrm>
            <a:off x="8673825" y="3999684"/>
            <a:ext cx="3401961" cy="369332"/>
          </a:xfrm>
          <a:prstGeom prst="rect">
            <a:avLst/>
          </a:prstGeom>
          <a:noFill/>
        </p:spPr>
        <p:txBody>
          <a:bodyPr wrap="square">
            <a:spAutoFit/>
          </a:bodyPr>
          <a:lstStyle/>
          <a:p>
            <a:r>
              <a:rPr lang="en-US" dirty="0"/>
              <a:t>6. Only Right-handed subjects</a:t>
            </a:r>
          </a:p>
        </p:txBody>
      </p:sp>
    </p:spTree>
    <p:extLst>
      <p:ext uri="{BB962C8B-B14F-4D97-AF65-F5344CB8AC3E}">
        <p14:creationId xmlns:p14="http://schemas.microsoft.com/office/powerpoint/2010/main" val="392248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5C32-7754-BF17-0F32-D694332DB6E6}"/>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6038D5BB-7C51-745D-D10F-7AD3E8D35AA8}"/>
              </a:ext>
            </a:extLst>
          </p:cNvPr>
          <p:cNvSpPr>
            <a:spLocks noGrp="1"/>
          </p:cNvSpPr>
          <p:nvPr>
            <p:ph idx="1"/>
          </p:nvPr>
        </p:nvSpPr>
        <p:spPr>
          <a:xfrm>
            <a:off x="1274064" y="1571512"/>
            <a:ext cx="4768324" cy="4351338"/>
          </a:xfrm>
        </p:spPr>
        <p:txBody>
          <a:bodyPr/>
          <a:lstStyle/>
          <a:p>
            <a:pPr>
              <a:buFont typeface="Wingdings" panose="05000000000000000000" pitchFamily="2" charset="2"/>
              <a:buChar char="Ø"/>
            </a:pPr>
            <a:r>
              <a:rPr lang="en-US" sz="2400" dirty="0"/>
              <a:t>Final Features Selected</a:t>
            </a:r>
          </a:p>
          <a:p>
            <a:r>
              <a:rPr lang="en-US" sz="2400" dirty="0"/>
              <a:t>Sex</a:t>
            </a:r>
          </a:p>
          <a:p>
            <a:r>
              <a:rPr lang="en-US" sz="2400" dirty="0"/>
              <a:t>Age</a:t>
            </a:r>
          </a:p>
          <a:p>
            <a:r>
              <a:rPr lang="en-US" sz="2400" dirty="0"/>
              <a:t>Education</a:t>
            </a:r>
          </a:p>
          <a:p>
            <a:r>
              <a:rPr lang="en-US" sz="2400" dirty="0"/>
              <a:t>MMSE</a:t>
            </a:r>
          </a:p>
          <a:p>
            <a:r>
              <a:rPr lang="en-US" sz="2400" dirty="0"/>
              <a:t>CDR</a:t>
            </a:r>
          </a:p>
          <a:p>
            <a:r>
              <a:rPr lang="en-US" sz="2400" dirty="0" err="1"/>
              <a:t>nWBV</a:t>
            </a:r>
            <a:r>
              <a:rPr lang="en-US" sz="2400" dirty="0"/>
              <a:t> </a:t>
            </a:r>
          </a:p>
          <a:p>
            <a:r>
              <a:rPr lang="en-US" sz="2400" dirty="0" err="1"/>
              <a:t>eTIV</a:t>
            </a:r>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9423BAA6-44B7-AA77-3A9D-D13FB1FF8263}"/>
              </a:ext>
            </a:extLst>
          </p:cNvPr>
          <p:cNvSpPr>
            <a:spLocks noGrp="1"/>
          </p:cNvSpPr>
          <p:nvPr>
            <p:ph type="sldNum" sz="quarter" idx="12"/>
          </p:nvPr>
        </p:nvSpPr>
        <p:spPr/>
        <p:txBody>
          <a:bodyPr/>
          <a:lstStyle/>
          <a:p>
            <a:fld id="{5C35FCF4-C3EF-BD43-82E0-05BC237DAD2A}" type="slidenum">
              <a:rPr lang="en-US" smtClean="0"/>
              <a:pPr/>
              <a:t>12</a:t>
            </a:fld>
            <a:endParaRPr lang="en-US" dirty="0"/>
          </a:p>
        </p:txBody>
      </p:sp>
      <p:sp>
        <p:nvSpPr>
          <p:cNvPr id="9" name="Content Placeholder 2">
            <a:extLst>
              <a:ext uri="{FF2B5EF4-FFF2-40B4-BE49-F238E27FC236}">
                <a16:creationId xmlns:a16="http://schemas.microsoft.com/office/drawing/2014/main" id="{D9925434-950B-DF2D-6989-94E82A50F158}"/>
              </a:ext>
            </a:extLst>
          </p:cNvPr>
          <p:cNvSpPr txBox="1">
            <a:spLocks/>
          </p:cNvSpPr>
          <p:nvPr/>
        </p:nvSpPr>
        <p:spPr>
          <a:xfrm>
            <a:off x="6740924" y="1262475"/>
            <a:ext cx="4177012" cy="3730149"/>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p>
          <a:p>
            <a:pPr>
              <a:buFont typeface="Wingdings" panose="05000000000000000000" pitchFamily="2" charset="2"/>
              <a:buChar char="Ø"/>
            </a:pPr>
            <a:r>
              <a:rPr lang="en-US" sz="2400" dirty="0"/>
              <a:t>Dropped Features</a:t>
            </a:r>
          </a:p>
          <a:p>
            <a:r>
              <a:rPr lang="en-US" sz="2400" dirty="0"/>
              <a:t>Hand</a:t>
            </a:r>
          </a:p>
          <a:p>
            <a:r>
              <a:rPr lang="en-US" sz="2400" dirty="0"/>
              <a:t>Visits</a:t>
            </a:r>
          </a:p>
          <a:p>
            <a:r>
              <a:rPr lang="en-US" sz="2400" dirty="0"/>
              <a:t>MR Delay</a:t>
            </a:r>
          </a:p>
          <a:p>
            <a:r>
              <a:rPr lang="en-US" sz="2400" dirty="0"/>
              <a:t>SES</a:t>
            </a:r>
          </a:p>
          <a:p>
            <a:r>
              <a:rPr lang="en-US" sz="2400" dirty="0"/>
              <a:t>ASF</a:t>
            </a:r>
          </a:p>
          <a:p>
            <a:endParaRPr lang="en-US" sz="1800" dirty="0"/>
          </a:p>
        </p:txBody>
      </p:sp>
    </p:spTree>
    <p:extLst>
      <p:ext uri="{BB962C8B-B14F-4D97-AF65-F5344CB8AC3E}">
        <p14:creationId xmlns:p14="http://schemas.microsoft.com/office/powerpoint/2010/main" val="169960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2E13A-83D3-9677-433A-F9243ECEE94A}"/>
              </a:ext>
            </a:extLst>
          </p:cNvPr>
          <p:cNvSpPr>
            <a:spLocks noGrp="1"/>
          </p:cNvSpPr>
          <p:nvPr>
            <p:ph type="title"/>
          </p:nvPr>
        </p:nvSpPr>
        <p:spPr/>
        <p:txBody>
          <a:bodyPr/>
          <a:lstStyle/>
          <a:p>
            <a:r>
              <a:rPr lang="en-US" dirty="0"/>
              <a:t>Training Testing and Slitting</a:t>
            </a:r>
          </a:p>
        </p:txBody>
      </p:sp>
      <p:sp>
        <p:nvSpPr>
          <p:cNvPr id="3" name="Content Placeholder 2">
            <a:extLst>
              <a:ext uri="{FF2B5EF4-FFF2-40B4-BE49-F238E27FC236}">
                <a16:creationId xmlns:a16="http://schemas.microsoft.com/office/drawing/2014/main" id="{82C794A5-282D-6DC3-A1FE-895B0157205E}"/>
              </a:ext>
            </a:extLst>
          </p:cNvPr>
          <p:cNvSpPr>
            <a:spLocks noGrp="1"/>
          </p:cNvSpPr>
          <p:nvPr>
            <p:ph idx="1"/>
          </p:nvPr>
        </p:nvSpPr>
        <p:spPr>
          <a:xfrm>
            <a:off x="562628" y="1318070"/>
            <a:ext cx="11629372" cy="4351338"/>
          </a:xfrm>
        </p:spPr>
        <p:txBody>
          <a:bodyPr/>
          <a:lstStyle/>
          <a:p>
            <a:pPr>
              <a:buFont typeface="Wingdings" panose="05000000000000000000" pitchFamily="2" charset="2"/>
              <a:buChar char="Ø"/>
            </a:pPr>
            <a:r>
              <a:rPr lang="en-US" sz="2400" dirty="0"/>
              <a:t>Final Dataset: Reduced from 373 to 142 records by keeping only the last visit per subject.</a:t>
            </a:r>
          </a:p>
          <a:p>
            <a:pPr>
              <a:buFont typeface="Wingdings" panose="05000000000000000000" pitchFamily="2" charset="2"/>
              <a:buChar char="Ø"/>
            </a:pPr>
            <a:r>
              <a:rPr lang="en-US" sz="2400" dirty="0"/>
              <a:t>CDR binarized: 0 as (nondemented) and 0.5, 1, 1.5, 2 as  (demented)</a:t>
            </a:r>
          </a:p>
          <a:p>
            <a:pPr>
              <a:buFont typeface="Wingdings" panose="05000000000000000000" pitchFamily="2" charset="2"/>
              <a:buChar char="Ø"/>
            </a:pPr>
            <a:r>
              <a:rPr lang="en-US" sz="2400" dirty="0"/>
              <a:t>Normalization:</a:t>
            </a:r>
          </a:p>
          <a:p>
            <a:r>
              <a:rPr lang="en-US" sz="2400" dirty="0"/>
              <a:t> Used </a:t>
            </a:r>
            <a:r>
              <a:rPr lang="en-US" sz="2400" dirty="0" err="1"/>
              <a:t>MinMaxScaler</a:t>
            </a:r>
            <a:r>
              <a:rPr lang="en-US" sz="2400" dirty="0"/>
              <a:t> for numerical features</a:t>
            </a:r>
          </a:p>
          <a:p>
            <a:r>
              <a:rPr lang="en-US" sz="2400" dirty="0"/>
              <a:t> </a:t>
            </a:r>
            <a:r>
              <a:rPr lang="en-US" sz="2400" dirty="0" err="1"/>
              <a:t>OneHotEncoder</a:t>
            </a:r>
            <a:r>
              <a:rPr lang="en-US" sz="2400" dirty="0"/>
              <a:t> for categorical feature (M/F)</a:t>
            </a:r>
          </a:p>
          <a:p>
            <a:r>
              <a:rPr lang="en-US" sz="2400" dirty="0" err="1"/>
              <a:t>ColumnTransformer</a:t>
            </a:r>
            <a:endParaRPr lang="en-US" sz="2400" dirty="0"/>
          </a:p>
          <a:p>
            <a:pPr>
              <a:buFont typeface="Wingdings" panose="05000000000000000000" pitchFamily="2" charset="2"/>
              <a:buChar char="Ø"/>
            </a:pPr>
            <a:r>
              <a:rPr lang="en-US" sz="2400" dirty="0"/>
              <a:t>Cross-validation: Models trained using 5-fold cross-validation</a:t>
            </a:r>
          </a:p>
          <a:p>
            <a:pPr>
              <a:buFont typeface="Wingdings" panose="05000000000000000000" pitchFamily="2" charset="2"/>
              <a:buChar char="Ø"/>
            </a:pPr>
            <a:r>
              <a:rPr lang="en-US" sz="2400" dirty="0"/>
              <a:t> Data Split: Training (70%), Testing (15%) and Validation (15%)</a:t>
            </a:r>
          </a:p>
        </p:txBody>
      </p:sp>
      <p:sp>
        <p:nvSpPr>
          <p:cNvPr id="4" name="Slide Number Placeholder 3">
            <a:extLst>
              <a:ext uri="{FF2B5EF4-FFF2-40B4-BE49-F238E27FC236}">
                <a16:creationId xmlns:a16="http://schemas.microsoft.com/office/drawing/2014/main" id="{F3E0036D-B1FB-5C43-44BF-D4D113DE86C1}"/>
              </a:ext>
            </a:extLst>
          </p:cNvPr>
          <p:cNvSpPr>
            <a:spLocks noGrp="1"/>
          </p:cNvSpPr>
          <p:nvPr>
            <p:ph type="sldNum" sz="quarter" idx="12"/>
          </p:nvPr>
        </p:nvSpPr>
        <p:spPr/>
        <p:txBody>
          <a:bodyPr/>
          <a:lstStyle/>
          <a:p>
            <a:fld id="{5C35FCF4-C3EF-BD43-82E0-05BC237DAD2A}" type="slidenum">
              <a:rPr lang="en-US" smtClean="0"/>
              <a:pPr/>
              <a:t>13</a:t>
            </a:fld>
            <a:endParaRPr lang="en-US" dirty="0"/>
          </a:p>
        </p:txBody>
      </p:sp>
    </p:spTree>
    <p:extLst>
      <p:ext uri="{BB962C8B-B14F-4D97-AF65-F5344CB8AC3E}">
        <p14:creationId xmlns:p14="http://schemas.microsoft.com/office/powerpoint/2010/main" val="4204692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69F0-B4CF-C08A-7EC0-4E0911A5B322}"/>
              </a:ext>
            </a:extLst>
          </p:cNvPr>
          <p:cNvSpPr>
            <a:spLocks noGrp="1"/>
          </p:cNvSpPr>
          <p:nvPr>
            <p:ph type="title"/>
          </p:nvPr>
        </p:nvSpPr>
        <p:spPr/>
        <p:txBody>
          <a:bodyPr/>
          <a:lstStyle/>
          <a:p>
            <a:r>
              <a:rPr lang="en-US" dirty="0"/>
              <a:t>Machine Learning Models</a:t>
            </a:r>
          </a:p>
        </p:txBody>
      </p:sp>
      <p:sp>
        <p:nvSpPr>
          <p:cNvPr id="4" name="Slide Number Placeholder 3">
            <a:extLst>
              <a:ext uri="{FF2B5EF4-FFF2-40B4-BE49-F238E27FC236}">
                <a16:creationId xmlns:a16="http://schemas.microsoft.com/office/drawing/2014/main" id="{A5A38386-2686-5FC0-F04B-23CD77CE4F19}"/>
              </a:ext>
            </a:extLst>
          </p:cNvPr>
          <p:cNvSpPr>
            <a:spLocks noGrp="1"/>
          </p:cNvSpPr>
          <p:nvPr>
            <p:ph type="sldNum" sz="quarter" idx="12"/>
          </p:nvPr>
        </p:nvSpPr>
        <p:spPr/>
        <p:txBody>
          <a:bodyPr/>
          <a:lstStyle/>
          <a:p>
            <a:fld id="{5C35FCF4-C3EF-BD43-82E0-05BC237DAD2A}" type="slidenum">
              <a:rPr lang="en-US" smtClean="0"/>
              <a:pPr/>
              <a:t>14</a:t>
            </a:fld>
            <a:endParaRPr lang="en-US" dirty="0"/>
          </a:p>
        </p:txBody>
      </p:sp>
      <p:sp>
        <p:nvSpPr>
          <p:cNvPr id="9" name="Content Placeholder 8">
            <a:extLst>
              <a:ext uri="{FF2B5EF4-FFF2-40B4-BE49-F238E27FC236}">
                <a16:creationId xmlns:a16="http://schemas.microsoft.com/office/drawing/2014/main" id="{F411AEB5-E68F-A52E-8759-B3D50D6A441A}"/>
              </a:ext>
            </a:extLst>
          </p:cNvPr>
          <p:cNvSpPr>
            <a:spLocks noGrp="1"/>
          </p:cNvSpPr>
          <p:nvPr>
            <p:ph idx="1"/>
          </p:nvPr>
        </p:nvSpPr>
        <p:spPr>
          <a:xfrm>
            <a:off x="562628" y="1537526"/>
            <a:ext cx="9742660" cy="3171634"/>
          </a:xfrm>
        </p:spPr>
        <p:txBody>
          <a:bodyPr/>
          <a:lstStyle/>
          <a:p>
            <a:r>
              <a:rPr lang="en-US" dirty="0"/>
              <a:t>Logistic Regression</a:t>
            </a:r>
            <a:r>
              <a:rPr lang="en-US" baseline="30000" dirty="0"/>
              <a:t>4, 9</a:t>
            </a:r>
          </a:p>
          <a:p>
            <a:r>
              <a:rPr lang="en-US" dirty="0"/>
              <a:t>SVM</a:t>
            </a:r>
            <a:r>
              <a:rPr lang="en-US" baseline="30000" dirty="0"/>
              <a:t>5, 3, 9, 10</a:t>
            </a:r>
          </a:p>
          <a:p>
            <a:r>
              <a:rPr lang="en-US" dirty="0"/>
              <a:t>Random Forest</a:t>
            </a:r>
            <a:r>
              <a:rPr lang="en-US" baseline="30000" dirty="0"/>
              <a:t>6, 3, 9, 10</a:t>
            </a:r>
          </a:p>
          <a:p>
            <a:r>
              <a:rPr lang="en-US" dirty="0"/>
              <a:t>AdaBoost</a:t>
            </a:r>
            <a:r>
              <a:rPr lang="en-US" baseline="30000" dirty="0"/>
              <a:t>7, 10</a:t>
            </a:r>
          </a:p>
          <a:p>
            <a:r>
              <a:rPr lang="en-US" dirty="0"/>
              <a:t>XGBoost</a:t>
            </a:r>
            <a:r>
              <a:rPr lang="en-US" baseline="30000" dirty="0"/>
              <a:t>8, 3, 9, 10</a:t>
            </a:r>
          </a:p>
          <a:p>
            <a:endParaRPr lang="en-US" dirty="0"/>
          </a:p>
          <a:p>
            <a:pPr marL="0" indent="0">
              <a:buNone/>
            </a:pPr>
            <a:r>
              <a:rPr lang="en-US" dirty="0"/>
              <a:t>Justification: This models are mostly used by the researchers. </a:t>
            </a:r>
          </a:p>
        </p:txBody>
      </p:sp>
    </p:spTree>
    <p:extLst>
      <p:ext uri="{BB962C8B-B14F-4D97-AF65-F5344CB8AC3E}">
        <p14:creationId xmlns:p14="http://schemas.microsoft.com/office/powerpoint/2010/main" val="421706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DA0C-1207-850C-EF32-0B16315EAB0A}"/>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FC802A72-F88A-77D1-D266-8456C1996683}"/>
              </a:ext>
            </a:extLst>
          </p:cNvPr>
          <p:cNvSpPr>
            <a:spLocks noGrp="1"/>
          </p:cNvSpPr>
          <p:nvPr>
            <p:ph type="sldNum" sz="quarter" idx="12"/>
          </p:nvPr>
        </p:nvSpPr>
        <p:spPr/>
        <p:txBody>
          <a:bodyPr/>
          <a:lstStyle/>
          <a:p>
            <a:fld id="{5C35FCF4-C3EF-BD43-82E0-05BC237DAD2A}" type="slidenum">
              <a:rPr lang="en-US" smtClean="0"/>
              <a:pPr/>
              <a:t>15</a:t>
            </a:fld>
            <a:endParaRPr lang="en-US" dirty="0"/>
          </a:p>
        </p:txBody>
      </p:sp>
      <p:graphicFrame>
        <p:nvGraphicFramePr>
          <p:cNvPr id="5" name="Content Placeholder 4">
            <a:extLst>
              <a:ext uri="{FF2B5EF4-FFF2-40B4-BE49-F238E27FC236}">
                <a16:creationId xmlns:a16="http://schemas.microsoft.com/office/drawing/2014/main" id="{CD3FCDD0-CF23-84EB-37D2-393D1562CFBE}"/>
              </a:ext>
            </a:extLst>
          </p:cNvPr>
          <p:cNvGraphicFramePr>
            <a:graphicFrameLocks noGrp="1"/>
          </p:cNvGraphicFramePr>
          <p:nvPr>
            <p:ph idx="1"/>
            <p:extLst>
              <p:ext uri="{D42A27DB-BD31-4B8C-83A1-F6EECF244321}">
                <p14:modId xmlns:p14="http://schemas.microsoft.com/office/powerpoint/2010/main" val="4176626798"/>
              </p:ext>
            </p:extLst>
          </p:nvPr>
        </p:nvGraphicFramePr>
        <p:xfrm>
          <a:off x="561975" y="1538288"/>
          <a:ext cx="10515600" cy="435133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C7A17B2-DA87-3B54-2E42-B9DF7F530219}"/>
              </a:ext>
            </a:extLst>
          </p:cNvPr>
          <p:cNvSpPr txBox="1"/>
          <p:nvPr/>
        </p:nvSpPr>
        <p:spPr>
          <a:xfrm>
            <a:off x="3799028" y="6071616"/>
            <a:ext cx="6094476" cy="307777"/>
          </a:xfrm>
          <a:prstGeom prst="rect">
            <a:avLst/>
          </a:prstGeom>
          <a:noFill/>
        </p:spPr>
        <p:txBody>
          <a:bodyPr wrap="square">
            <a:spAutoFit/>
          </a:bodyPr>
          <a:lstStyle/>
          <a:p>
            <a:r>
              <a:rPr lang="en-US" sz="1400" i="1" dirty="0"/>
              <a:t>Figure 5. Training, validation, testing accuracy of the models</a:t>
            </a:r>
          </a:p>
        </p:txBody>
      </p:sp>
    </p:spTree>
    <p:extLst>
      <p:ext uri="{BB962C8B-B14F-4D97-AF65-F5344CB8AC3E}">
        <p14:creationId xmlns:p14="http://schemas.microsoft.com/office/powerpoint/2010/main" val="553936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D048-4BE7-CEC4-A245-63F9D2813EFC}"/>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825FA2E4-AF65-5501-D865-C8DF4171D2FD}"/>
              </a:ext>
            </a:extLst>
          </p:cNvPr>
          <p:cNvSpPr>
            <a:spLocks noGrp="1"/>
          </p:cNvSpPr>
          <p:nvPr>
            <p:ph type="sldNum" sz="quarter" idx="12"/>
          </p:nvPr>
        </p:nvSpPr>
        <p:spPr/>
        <p:txBody>
          <a:bodyPr/>
          <a:lstStyle/>
          <a:p>
            <a:fld id="{5C35FCF4-C3EF-BD43-82E0-05BC237DAD2A}" type="slidenum">
              <a:rPr lang="en-US" smtClean="0"/>
              <a:pPr/>
              <a:t>16</a:t>
            </a:fld>
            <a:endParaRPr lang="en-US" dirty="0"/>
          </a:p>
        </p:txBody>
      </p:sp>
      <p:sp>
        <p:nvSpPr>
          <p:cNvPr id="8" name="TextBox 7">
            <a:extLst>
              <a:ext uri="{FF2B5EF4-FFF2-40B4-BE49-F238E27FC236}">
                <a16:creationId xmlns:a16="http://schemas.microsoft.com/office/drawing/2014/main" id="{C41F42FE-D188-BA02-D680-0D8B914B9679}"/>
              </a:ext>
            </a:extLst>
          </p:cNvPr>
          <p:cNvSpPr txBox="1"/>
          <p:nvPr/>
        </p:nvSpPr>
        <p:spPr>
          <a:xfrm>
            <a:off x="4396731" y="6069830"/>
            <a:ext cx="6094476" cy="307777"/>
          </a:xfrm>
          <a:prstGeom prst="rect">
            <a:avLst/>
          </a:prstGeom>
          <a:noFill/>
        </p:spPr>
        <p:txBody>
          <a:bodyPr wrap="square">
            <a:spAutoFit/>
          </a:bodyPr>
          <a:lstStyle/>
          <a:p>
            <a:r>
              <a:rPr lang="en-US" sz="1400" i="1" dirty="0"/>
              <a:t>Figure 6. Precision, Recall and F1 Score of the models.</a:t>
            </a:r>
          </a:p>
        </p:txBody>
      </p:sp>
      <p:pic>
        <p:nvPicPr>
          <p:cNvPr id="13" name="Content Placeholder 12" descr="A graph of different colored bars&#10;&#10;AI-generated content may be incorrect.">
            <a:extLst>
              <a:ext uri="{FF2B5EF4-FFF2-40B4-BE49-F238E27FC236}">
                <a16:creationId xmlns:a16="http://schemas.microsoft.com/office/drawing/2014/main" id="{9EAA4159-FC4C-C1A0-4090-A2D2BD2BEB70}"/>
              </a:ext>
            </a:extLst>
          </p:cNvPr>
          <p:cNvPicPr>
            <a:picLocks noGrp="1" noChangeAspect="1"/>
          </p:cNvPicPr>
          <p:nvPr>
            <p:ph idx="1"/>
          </p:nvPr>
        </p:nvPicPr>
        <p:blipFill>
          <a:blip r:embed="rId2"/>
          <a:stretch>
            <a:fillRect/>
          </a:stretch>
        </p:blipFill>
        <p:spPr>
          <a:xfrm>
            <a:off x="2310970" y="1433619"/>
            <a:ext cx="7570060" cy="4547532"/>
          </a:xfrm>
        </p:spPr>
      </p:pic>
    </p:spTree>
    <p:extLst>
      <p:ext uri="{BB962C8B-B14F-4D97-AF65-F5344CB8AC3E}">
        <p14:creationId xmlns:p14="http://schemas.microsoft.com/office/powerpoint/2010/main" val="2786650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47A4-BCA6-E627-9813-A92A047A7D1E}"/>
              </a:ext>
            </a:extLst>
          </p:cNvPr>
          <p:cNvSpPr>
            <a:spLocks noGrp="1"/>
          </p:cNvSpPr>
          <p:nvPr>
            <p:ph type="title"/>
          </p:nvPr>
        </p:nvSpPr>
        <p:spPr/>
        <p:txBody>
          <a:bodyPr/>
          <a:lstStyle/>
          <a:p>
            <a:r>
              <a:rPr lang="en-US" dirty="0"/>
              <a:t>Fairness Evaluation Metrics Used</a:t>
            </a:r>
          </a:p>
        </p:txBody>
      </p:sp>
      <p:graphicFrame>
        <p:nvGraphicFramePr>
          <p:cNvPr id="5" name="Content Placeholder 4">
            <a:extLst>
              <a:ext uri="{FF2B5EF4-FFF2-40B4-BE49-F238E27FC236}">
                <a16:creationId xmlns:a16="http://schemas.microsoft.com/office/drawing/2014/main" id="{CB315DC4-01F6-048D-107C-393868BA5829}"/>
              </a:ext>
            </a:extLst>
          </p:cNvPr>
          <p:cNvGraphicFramePr>
            <a:graphicFrameLocks noGrp="1"/>
          </p:cNvGraphicFramePr>
          <p:nvPr>
            <p:ph idx="1"/>
            <p:extLst>
              <p:ext uri="{D42A27DB-BD31-4B8C-83A1-F6EECF244321}">
                <p14:modId xmlns:p14="http://schemas.microsoft.com/office/powerpoint/2010/main" val="3126806833"/>
              </p:ext>
            </p:extLst>
          </p:nvPr>
        </p:nvGraphicFramePr>
        <p:xfrm>
          <a:off x="891159" y="2196656"/>
          <a:ext cx="10273665" cy="3436050"/>
        </p:xfrm>
        <a:graphic>
          <a:graphicData uri="http://schemas.openxmlformats.org/drawingml/2006/table">
            <a:tbl>
              <a:tblPr firstRow="1" bandRow="1">
                <a:tableStyleId>{5C22544A-7EE6-4342-B048-85BDC9FD1C3A}</a:tableStyleId>
              </a:tblPr>
              <a:tblGrid>
                <a:gridCol w="837057">
                  <a:extLst>
                    <a:ext uri="{9D8B030D-6E8A-4147-A177-3AD203B41FA5}">
                      <a16:colId xmlns:a16="http://schemas.microsoft.com/office/drawing/2014/main" val="1379026277"/>
                    </a:ext>
                  </a:extLst>
                </a:gridCol>
                <a:gridCol w="3857935">
                  <a:extLst>
                    <a:ext uri="{9D8B030D-6E8A-4147-A177-3AD203B41FA5}">
                      <a16:colId xmlns:a16="http://schemas.microsoft.com/office/drawing/2014/main" val="3914038760"/>
                    </a:ext>
                  </a:extLst>
                </a:gridCol>
                <a:gridCol w="5578673">
                  <a:extLst>
                    <a:ext uri="{9D8B030D-6E8A-4147-A177-3AD203B41FA5}">
                      <a16:colId xmlns:a16="http://schemas.microsoft.com/office/drawing/2014/main" val="501401705"/>
                    </a:ext>
                  </a:extLst>
                </a:gridCol>
              </a:tblGrid>
              <a:tr h="385895">
                <a:tc>
                  <a:txBody>
                    <a:bodyPr/>
                    <a:lstStyle/>
                    <a:p>
                      <a:r>
                        <a:rPr lang="en-US" dirty="0" err="1"/>
                        <a:t>S.No</a:t>
                      </a:r>
                      <a:r>
                        <a:rPr lang="en-US" dirty="0"/>
                        <a:t>.</a:t>
                      </a:r>
                    </a:p>
                  </a:txBody>
                  <a:tcPr/>
                </a:tc>
                <a:tc>
                  <a:txBody>
                    <a:bodyPr/>
                    <a:lstStyle/>
                    <a:p>
                      <a:r>
                        <a:rPr lang="en-US" dirty="0"/>
                        <a:t>Fairness Metric</a:t>
                      </a:r>
                    </a:p>
                  </a:txBody>
                  <a:tcPr/>
                </a:tc>
                <a:tc>
                  <a:txBody>
                    <a:bodyPr/>
                    <a:lstStyle/>
                    <a:p>
                      <a:r>
                        <a:rPr lang="en-US" dirty="0"/>
                        <a:t>What it Measures</a:t>
                      </a:r>
                    </a:p>
                  </a:txBody>
                  <a:tcPr/>
                </a:tc>
                <a:extLst>
                  <a:ext uri="{0D108BD9-81ED-4DB2-BD59-A6C34878D82A}">
                    <a16:rowId xmlns:a16="http://schemas.microsoft.com/office/drawing/2014/main" val="506631250"/>
                  </a:ext>
                </a:extLst>
              </a:tr>
              <a:tr h="666065">
                <a:tc>
                  <a:txBody>
                    <a:bodyPr/>
                    <a:lstStyle/>
                    <a:p>
                      <a:r>
                        <a:rPr lang="en-US" dirty="0"/>
                        <a:t>1.</a:t>
                      </a:r>
                    </a:p>
                  </a:txBody>
                  <a:tcPr/>
                </a:tc>
                <a:tc>
                  <a:txBody>
                    <a:bodyPr/>
                    <a:lstStyle/>
                    <a:p>
                      <a:r>
                        <a:rPr lang="en-US" dirty="0"/>
                        <a:t>Equal Opportunity Difference (EOD)</a:t>
                      </a:r>
                    </a:p>
                  </a:txBody>
                  <a:tcPr/>
                </a:tc>
                <a:tc>
                  <a:txBody>
                    <a:bodyPr/>
                    <a:lstStyle/>
                    <a:p>
                      <a:r>
                        <a:rPr lang="en-US" dirty="0"/>
                        <a:t>Disparity in true positive rates (TPR) between privileged and unprivileged groups.</a:t>
                      </a:r>
                    </a:p>
                  </a:txBody>
                  <a:tcPr/>
                </a:tc>
                <a:extLst>
                  <a:ext uri="{0D108BD9-81ED-4DB2-BD59-A6C34878D82A}">
                    <a16:rowId xmlns:a16="http://schemas.microsoft.com/office/drawing/2014/main" val="934174929"/>
                  </a:ext>
                </a:extLst>
              </a:tr>
              <a:tr h="666065">
                <a:tc>
                  <a:txBody>
                    <a:bodyPr/>
                    <a:lstStyle/>
                    <a:p>
                      <a:r>
                        <a:rPr lang="en-US" dirty="0"/>
                        <a:t>2.</a:t>
                      </a:r>
                    </a:p>
                  </a:txBody>
                  <a:tcPr/>
                </a:tc>
                <a:tc>
                  <a:txBody>
                    <a:bodyPr/>
                    <a:lstStyle/>
                    <a:p>
                      <a:r>
                        <a:rPr lang="en-US" dirty="0"/>
                        <a:t>Average Odds Difference (AOD)</a:t>
                      </a:r>
                    </a:p>
                  </a:txBody>
                  <a:tcPr/>
                </a:tc>
                <a:tc>
                  <a:txBody>
                    <a:bodyPr/>
                    <a:lstStyle/>
                    <a:p>
                      <a:r>
                        <a:rPr lang="en-US" dirty="0"/>
                        <a:t>Average disparity in true positive rate (TPR) and false positive rate (FPR) between groups.</a:t>
                      </a:r>
                    </a:p>
                  </a:txBody>
                  <a:tcPr/>
                </a:tc>
                <a:extLst>
                  <a:ext uri="{0D108BD9-81ED-4DB2-BD59-A6C34878D82A}">
                    <a16:rowId xmlns:a16="http://schemas.microsoft.com/office/drawing/2014/main" val="2211610905"/>
                  </a:ext>
                </a:extLst>
              </a:tr>
              <a:tr h="666065">
                <a:tc>
                  <a:txBody>
                    <a:bodyPr/>
                    <a:lstStyle/>
                    <a:p>
                      <a:r>
                        <a:rPr lang="en-US" dirty="0"/>
                        <a:t>3.</a:t>
                      </a:r>
                    </a:p>
                  </a:txBody>
                  <a:tcPr/>
                </a:tc>
                <a:tc>
                  <a:txBody>
                    <a:bodyPr/>
                    <a:lstStyle/>
                    <a:p>
                      <a:r>
                        <a:rPr lang="en-US" dirty="0"/>
                        <a:t>Statistical Parity Difference (SPD)</a:t>
                      </a:r>
                    </a:p>
                  </a:txBody>
                  <a:tcPr/>
                </a:tc>
                <a:tc>
                  <a:txBody>
                    <a:bodyPr/>
                    <a:lstStyle/>
                    <a:p>
                      <a:r>
                        <a:rPr lang="en-US" dirty="0"/>
                        <a:t>Difference in positive prediction rates between unprivileged and privileged groups.</a:t>
                      </a:r>
                    </a:p>
                  </a:txBody>
                  <a:tcPr/>
                </a:tc>
                <a:extLst>
                  <a:ext uri="{0D108BD9-81ED-4DB2-BD59-A6C34878D82A}">
                    <a16:rowId xmlns:a16="http://schemas.microsoft.com/office/drawing/2014/main" val="3548057352"/>
                  </a:ext>
                </a:extLst>
              </a:tr>
              <a:tr h="666065">
                <a:tc>
                  <a:txBody>
                    <a:bodyPr/>
                    <a:lstStyle/>
                    <a:p>
                      <a:r>
                        <a:rPr lang="en-US" dirty="0"/>
                        <a:t>4.</a:t>
                      </a:r>
                    </a:p>
                  </a:txBody>
                  <a:tcPr/>
                </a:tc>
                <a:tc>
                  <a:txBody>
                    <a:bodyPr/>
                    <a:lstStyle/>
                    <a:p>
                      <a:r>
                        <a:rPr lang="en-US" dirty="0"/>
                        <a:t>Disparate Impact (DI)</a:t>
                      </a:r>
                    </a:p>
                  </a:txBody>
                  <a:tcPr/>
                </a:tc>
                <a:tc>
                  <a:txBody>
                    <a:bodyPr/>
                    <a:lstStyle/>
                    <a:p>
                      <a:r>
                        <a:rPr lang="en-US" dirty="0"/>
                        <a:t>Ratio outcomes of favorable between unprivileged privileged groups.</a:t>
                      </a:r>
                    </a:p>
                  </a:txBody>
                  <a:tcPr/>
                </a:tc>
                <a:extLst>
                  <a:ext uri="{0D108BD9-81ED-4DB2-BD59-A6C34878D82A}">
                    <a16:rowId xmlns:a16="http://schemas.microsoft.com/office/drawing/2014/main" val="1006480349"/>
                  </a:ext>
                </a:extLst>
              </a:tr>
              <a:tr h="385895">
                <a:tc>
                  <a:txBody>
                    <a:bodyPr/>
                    <a:lstStyle/>
                    <a:p>
                      <a:r>
                        <a:rPr lang="en-US" dirty="0"/>
                        <a:t>5.</a:t>
                      </a:r>
                    </a:p>
                  </a:txBody>
                  <a:tcPr/>
                </a:tc>
                <a:tc>
                  <a:txBody>
                    <a:bodyPr/>
                    <a:lstStyle/>
                    <a:p>
                      <a:r>
                        <a:rPr lang="en-US" dirty="0"/>
                        <a:t>Theil Index (TI) </a:t>
                      </a:r>
                    </a:p>
                  </a:txBody>
                  <a:tcPr/>
                </a:tc>
                <a:tc>
                  <a:txBody>
                    <a:bodyPr/>
                    <a:lstStyle/>
                    <a:p>
                      <a:r>
                        <a:rPr lang="en-US" dirty="0"/>
                        <a:t>Inequality in prediction distribution across individuals.</a:t>
                      </a:r>
                    </a:p>
                  </a:txBody>
                  <a:tcPr/>
                </a:tc>
                <a:extLst>
                  <a:ext uri="{0D108BD9-81ED-4DB2-BD59-A6C34878D82A}">
                    <a16:rowId xmlns:a16="http://schemas.microsoft.com/office/drawing/2014/main" val="4138155069"/>
                  </a:ext>
                </a:extLst>
              </a:tr>
            </a:tbl>
          </a:graphicData>
        </a:graphic>
      </p:graphicFrame>
      <p:sp>
        <p:nvSpPr>
          <p:cNvPr id="4" name="Slide Number Placeholder 3">
            <a:extLst>
              <a:ext uri="{FF2B5EF4-FFF2-40B4-BE49-F238E27FC236}">
                <a16:creationId xmlns:a16="http://schemas.microsoft.com/office/drawing/2014/main" id="{6BD399DF-68A9-9EED-EADB-2CEB37B79755}"/>
              </a:ext>
            </a:extLst>
          </p:cNvPr>
          <p:cNvSpPr>
            <a:spLocks noGrp="1"/>
          </p:cNvSpPr>
          <p:nvPr>
            <p:ph type="sldNum" sz="quarter" idx="12"/>
          </p:nvPr>
        </p:nvSpPr>
        <p:spPr/>
        <p:txBody>
          <a:bodyPr/>
          <a:lstStyle/>
          <a:p>
            <a:fld id="{5C35FCF4-C3EF-BD43-82E0-05BC237DAD2A}" type="slidenum">
              <a:rPr lang="en-US" smtClean="0"/>
              <a:pPr/>
              <a:t>17</a:t>
            </a:fld>
            <a:endParaRPr lang="en-US" dirty="0"/>
          </a:p>
        </p:txBody>
      </p:sp>
      <p:sp>
        <p:nvSpPr>
          <p:cNvPr id="7" name="TextBox 6">
            <a:extLst>
              <a:ext uri="{FF2B5EF4-FFF2-40B4-BE49-F238E27FC236}">
                <a16:creationId xmlns:a16="http://schemas.microsoft.com/office/drawing/2014/main" id="{7A36A05F-344B-13C2-D1FC-62CE9D39546F}"/>
              </a:ext>
            </a:extLst>
          </p:cNvPr>
          <p:cNvSpPr txBox="1"/>
          <p:nvPr/>
        </p:nvSpPr>
        <p:spPr>
          <a:xfrm>
            <a:off x="4089654" y="1742045"/>
            <a:ext cx="6094476" cy="338554"/>
          </a:xfrm>
          <a:prstGeom prst="rect">
            <a:avLst/>
          </a:prstGeom>
          <a:noFill/>
        </p:spPr>
        <p:txBody>
          <a:bodyPr wrap="square">
            <a:spAutoFit/>
          </a:bodyPr>
          <a:lstStyle/>
          <a:p>
            <a:r>
              <a:rPr lang="en-US" sz="1600" i="1" dirty="0"/>
              <a:t>Table 3. IBM’s AIF360 Fairness Evaluation Metric</a:t>
            </a:r>
            <a:r>
              <a:rPr lang="en-US" sz="1600" i="1" baseline="30000" dirty="0"/>
              <a:t>9,10</a:t>
            </a:r>
          </a:p>
        </p:txBody>
      </p:sp>
    </p:spTree>
    <p:extLst>
      <p:ext uri="{BB962C8B-B14F-4D97-AF65-F5344CB8AC3E}">
        <p14:creationId xmlns:p14="http://schemas.microsoft.com/office/powerpoint/2010/main" val="303122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E44D-7AE7-2C7A-4F12-5BFD2C0B0BFD}"/>
              </a:ext>
            </a:extLst>
          </p:cNvPr>
          <p:cNvSpPr>
            <a:spLocks noGrp="1"/>
          </p:cNvSpPr>
          <p:nvPr>
            <p:ph type="title"/>
          </p:nvPr>
        </p:nvSpPr>
        <p:spPr/>
        <p:txBody>
          <a:bodyPr/>
          <a:lstStyle/>
          <a:p>
            <a:r>
              <a:rPr lang="en-US" dirty="0"/>
              <a:t>Fairness Metrics</a:t>
            </a:r>
          </a:p>
        </p:txBody>
      </p:sp>
      <p:sp>
        <p:nvSpPr>
          <p:cNvPr id="4" name="Slide Number Placeholder 3">
            <a:extLst>
              <a:ext uri="{FF2B5EF4-FFF2-40B4-BE49-F238E27FC236}">
                <a16:creationId xmlns:a16="http://schemas.microsoft.com/office/drawing/2014/main" id="{4512B78D-BEDF-BDF1-C78D-018EEE3C8FB7}"/>
              </a:ext>
            </a:extLst>
          </p:cNvPr>
          <p:cNvSpPr>
            <a:spLocks noGrp="1"/>
          </p:cNvSpPr>
          <p:nvPr>
            <p:ph type="sldNum" sz="quarter" idx="12"/>
          </p:nvPr>
        </p:nvSpPr>
        <p:spPr/>
        <p:txBody>
          <a:bodyPr/>
          <a:lstStyle/>
          <a:p>
            <a:fld id="{5C35FCF4-C3EF-BD43-82E0-05BC237DAD2A}" type="slidenum">
              <a:rPr lang="en-US" smtClean="0"/>
              <a:pPr/>
              <a:t>18</a:t>
            </a:fld>
            <a:endParaRPr lang="en-US" dirty="0"/>
          </a:p>
        </p:txBody>
      </p:sp>
      <p:pic>
        <p:nvPicPr>
          <p:cNvPr id="2054" name="Picture 6">
            <a:extLst>
              <a:ext uri="{FF2B5EF4-FFF2-40B4-BE49-F238E27FC236}">
                <a16:creationId xmlns:a16="http://schemas.microsoft.com/office/drawing/2014/main" id="{4A083EAE-C322-09E1-B239-9998FF6661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937"/>
          <a:stretch/>
        </p:blipFill>
        <p:spPr bwMode="auto">
          <a:xfrm>
            <a:off x="1152013" y="1191508"/>
            <a:ext cx="6045200" cy="4530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253B1BB6-2C25-E7ED-48B1-3380817EC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67" t="66063"/>
          <a:stretch/>
        </p:blipFill>
        <p:spPr bwMode="auto">
          <a:xfrm>
            <a:off x="7546257" y="2387185"/>
            <a:ext cx="3097161" cy="2327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F381D-BF40-F0CB-A099-A35A8060C68F}"/>
              </a:ext>
            </a:extLst>
          </p:cNvPr>
          <p:cNvSpPr txBox="1"/>
          <p:nvPr/>
        </p:nvSpPr>
        <p:spPr>
          <a:xfrm>
            <a:off x="2998940" y="5836395"/>
            <a:ext cx="6663690" cy="307777"/>
          </a:xfrm>
          <a:prstGeom prst="rect">
            <a:avLst/>
          </a:prstGeom>
          <a:noFill/>
        </p:spPr>
        <p:txBody>
          <a:bodyPr wrap="square">
            <a:spAutoFit/>
          </a:bodyPr>
          <a:lstStyle/>
          <a:p>
            <a:r>
              <a:rPr lang="en-US" sz="1400" i="1" dirty="0"/>
              <a:t>Figure 7. Comparative Fairness Evaluation of ML Models Using AIF360 Metrics.</a:t>
            </a:r>
            <a:r>
              <a:rPr lang="en-US" sz="1400" i="1" baseline="30000" dirty="0"/>
              <a:t>9, 10, 11, 12, 13</a:t>
            </a:r>
          </a:p>
        </p:txBody>
      </p:sp>
    </p:spTree>
    <p:extLst>
      <p:ext uri="{BB962C8B-B14F-4D97-AF65-F5344CB8AC3E}">
        <p14:creationId xmlns:p14="http://schemas.microsoft.com/office/powerpoint/2010/main" val="272598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2595-5CAF-9808-8DF0-7A14BD447D88}"/>
              </a:ext>
            </a:extLst>
          </p:cNvPr>
          <p:cNvSpPr>
            <a:spLocks noGrp="1"/>
          </p:cNvSpPr>
          <p:nvPr>
            <p:ph type="title"/>
          </p:nvPr>
        </p:nvSpPr>
        <p:spPr/>
        <p:txBody>
          <a:bodyPr/>
          <a:lstStyle/>
          <a:p>
            <a:r>
              <a:rPr lang="en-US" dirty="0"/>
              <a:t>Fairness Metrics Used </a:t>
            </a:r>
          </a:p>
        </p:txBody>
      </p:sp>
      <p:graphicFrame>
        <p:nvGraphicFramePr>
          <p:cNvPr id="5" name="Content Placeholder 4">
            <a:extLst>
              <a:ext uri="{FF2B5EF4-FFF2-40B4-BE49-F238E27FC236}">
                <a16:creationId xmlns:a16="http://schemas.microsoft.com/office/drawing/2014/main" id="{EA8561B5-B4D6-A2FC-62F6-20FA98CE81CB}"/>
              </a:ext>
            </a:extLst>
          </p:cNvPr>
          <p:cNvGraphicFramePr>
            <a:graphicFrameLocks noGrp="1"/>
          </p:cNvGraphicFramePr>
          <p:nvPr>
            <p:ph idx="1"/>
            <p:extLst>
              <p:ext uri="{D42A27DB-BD31-4B8C-83A1-F6EECF244321}">
                <p14:modId xmlns:p14="http://schemas.microsoft.com/office/powerpoint/2010/main" val="3775659336"/>
              </p:ext>
            </p:extLst>
          </p:nvPr>
        </p:nvGraphicFramePr>
        <p:xfrm>
          <a:off x="1647443" y="1845372"/>
          <a:ext cx="8897113" cy="4375549"/>
        </p:xfrm>
        <a:graphic>
          <a:graphicData uri="http://schemas.openxmlformats.org/drawingml/2006/table">
            <a:tbl>
              <a:tblPr firstRow="1" bandRow="1">
                <a:tableStyleId>{5C22544A-7EE6-4342-B048-85BDC9FD1C3A}</a:tableStyleId>
              </a:tblPr>
              <a:tblGrid>
                <a:gridCol w="1371400">
                  <a:extLst>
                    <a:ext uri="{9D8B030D-6E8A-4147-A177-3AD203B41FA5}">
                      <a16:colId xmlns:a16="http://schemas.microsoft.com/office/drawing/2014/main" val="3264386898"/>
                    </a:ext>
                  </a:extLst>
                </a:gridCol>
                <a:gridCol w="842615">
                  <a:extLst>
                    <a:ext uri="{9D8B030D-6E8A-4147-A177-3AD203B41FA5}">
                      <a16:colId xmlns:a16="http://schemas.microsoft.com/office/drawing/2014/main" val="1635734337"/>
                    </a:ext>
                  </a:extLst>
                </a:gridCol>
                <a:gridCol w="1073922">
                  <a:extLst>
                    <a:ext uri="{9D8B030D-6E8A-4147-A177-3AD203B41FA5}">
                      <a16:colId xmlns:a16="http://schemas.microsoft.com/office/drawing/2014/main" val="1212698931"/>
                    </a:ext>
                  </a:extLst>
                </a:gridCol>
                <a:gridCol w="1082183">
                  <a:extLst>
                    <a:ext uri="{9D8B030D-6E8A-4147-A177-3AD203B41FA5}">
                      <a16:colId xmlns:a16="http://schemas.microsoft.com/office/drawing/2014/main" val="1374798502"/>
                    </a:ext>
                  </a:extLst>
                </a:gridCol>
                <a:gridCol w="1189574">
                  <a:extLst>
                    <a:ext uri="{9D8B030D-6E8A-4147-A177-3AD203B41FA5}">
                      <a16:colId xmlns:a16="http://schemas.microsoft.com/office/drawing/2014/main" val="75334763"/>
                    </a:ext>
                  </a:extLst>
                </a:gridCol>
                <a:gridCol w="1173054">
                  <a:extLst>
                    <a:ext uri="{9D8B030D-6E8A-4147-A177-3AD203B41FA5}">
                      <a16:colId xmlns:a16="http://schemas.microsoft.com/office/drawing/2014/main" val="2955778847"/>
                    </a:ext>
                  </a:extLst>
                </a:gridCol>
                <a:gridCol w="1106965">
                  <a:extLst>
                    <a:ext uri="{9D8B030D-6E8A-4147-A177-3AD203B41FA5}">
                      <a16:colId xmlns:a16="http://schemas.microsoft.com/office/drawing/2014/main" val="567101655"/>
                    </a:ext>
                  </a:extLst>
                </a:gridCol>
                <a:gridCol w="1057400">
                  <a:extLst>
                    <a:ext uri="{9D8B030D-6E8A-4147-A177-3AD203B41FA5}">
                      <a16:colId xmlns:a16="http://schemas.microsoft.com/office/drawing/2014/main" val="3666703026"/>
                    </a:ext>
                  </a:extLst>
                </a:gridCol>
              </a:tblGrid>
              <a:tr h="504636">
                <a:tc>
                  <a:txBody>
                    <a:bodyPr/>
                    <a:lstStyle/>
                    <a:p>
                      <a:pPr algn="ctr" fontAlgn="ctr"/>
                      <a:r>
                        <a:rPr lang="en-US" sz="1400" b="0" i="0" u="none" strike="noStrike" dirty="0">
                          <a:solidFill>
                            <a:srgbClr val="000000"/>
                          </a:solidFill>
                          <a:effectLst/>
                          <a:latin typeface="Aptos Narrow" panose="020B0004020202020204" pitchFamily="34" charset="0"/>
                        </a:rPr>
                        <a:t>Metric</a:t>
                      </a:r>
                    </a:p>
                  </a:txBody>
                  <a:tcPr marL="7620" marR="7620" marT="7620" marB="0" anchor="ctr"/>
                </a:tc>
                <a:tc>
                  <a:txBody>
                    <a:bodyPr/>
                    <a:lstStyle/>
                    <a:p>
                      <a:pPr algn="ctr" fontAlgn="ctr"/>
                      <a:r>
                        <a:rPr lang="en-US" sz="1400" b="0" i="0" u="none" strike="noStrike" dirty="0">
                          <a:solidFill>
                            <a:srgbClr val="000000"/>
                          </a:solidFill>
                          <a:effectLst/>
                          <a:latin typeface="Aptos Narrow" panose="020B0004020202020204" pitchFamily="34" charset="0"/>
                        </a:rPr>
                        <a:t>Ideal Value</a:t>
                      </a:r>
                    </a:p>
                  </a:txBody>
                  <a:tcPr marL="7620" marR="7620" marT="7620" marB="0" anchor="ctr"/>
                </a:tc>
                <a:tc>
                  <a:txBody>
                    <a:bodyPr/>
                    <a:lstStyle/>
                    <a:p>
                      <a:pPr algn="ctr" fontAlgn="ctr"/>
                      <a:r>
                        <a:rPr lang="en-US" sz="1400" b="0" i="0" u="none" strike="noStrike" dirty="0">
                          <a:solidFill>
                            <a:srgbClr val="000000"/>
                          </a:solidFill>
                          <a:effectLst/>
                          <a:latin typeface="Aptos Narrow" panose="020B0004020202020204" pitchFamily="34" charset="0"/>
                        </a:rPr>
                        <a:t>Acceptable Threshold</a:t>
                      </a:r>
                    </a:p>
                  </a:txBody>
                  <a:tcPr marL="7620" marR="7620" marT="7620" marB="0" anchor="ctr"/>
                </a:tc>
                <a:tc>
                  <a:txBody>
                    <a:bodyPr/>
                    <a:lstStyle/>
                    <a:p>
                      <a:pPr algn="ctr" fontAlgn="b"/>
                      <a:r>
                        <a:rPr lang="en-US" sz="1400" b="0" i="0" u="none" strike="noStrike" dirty="0">
                          <a:solidFill>
                            <a:srgbClr val="000000"/>
                          </a:solidFill>
                          <a:effectLst/>
                          <a:latin typeface="Aptos Narrow" panose="020B0004020202020204" pitchFamily="34" charset="0"/>
                        </a:rPr>
                        <a:t>Logistic Regression</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Support Vector Machine</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Random Forest</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AdaBoost</a:t>
                      </a:r>
                    </a:p>
                  </a:txBody>
                  <a:tcPr marL="7620" marR="7620" marT="7620" marB="0" anchor="b"/>
                </a:tc>
                <a:tc>
                  <a:txBody>
                    <a:bodyPr/>
                    <a:lstStyle/>
                    <a:p>
                      <a:pPr algn="ctr" fontAlgn="b"/>
                      <a:r>
                        <a:rPr lang="en-US" sz="1400" b="0" i="0" u="none" strike="noStrike" dirty="0" err="1">
                          <a:solidFill>
                            <a:srgbClr val="000000"/>
                          </a:solidFill>
                          <a:effectLst/>
                          <a:latin typeface="Aptos Narrow" panose="020B0004020202020204" pitchFamily="34" charset="0"/>
                        </a:rPr>
                        <a:t>XGBoost</a:t>
                      </a:r>
                      <a:endParaRPr lang="en-US" sz="14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72755373"/>
                  </a:ext>
                </a:extLst>
              </a:tr>
              <a:tr h="718871">
                <a:tc>
                  <a:txBody>
                    <a:bodyPr/>
                    <a:lstStyle/>
                    <a:p>
                      <a:pPr algn="ctr" fontAlgn="b"/>
                      <a:r>
                        <a:rPr lang="en-US" sz="1400" b="0" i="0" u="none" strike="noStrike" dirty="0">
                          <a:solidFill>
                            <a:srgbClr val="000000"/>
                          </a:solidFill>
                          <a:effectLst/>
                          <a:latin typeface="Aptos Narrow" panose="020B0004020202020204" pitchFamily="34" charset="0"/>
                        </a:rPr>
                        <a:t>Equal  Opportunity  Difference(EOD</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 0.1]</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0.125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0.375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0.25</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0.125</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a:t>
                      </a:r>
                    </a:p>
                  </a:txBody>
                  <a:tcPr marL="7620" marR="7620" marT="7620" marB="0" anchor="b"/>
                </a:tc>
                <a:extLst>
                  <a:ext uri="{0D108BD9-81ED-4DB2-BD59-A6C34878D82A}">
                    <a16:rowId xmlns:a16="http://schemas.microsoft.com/office/drawing/2014/main" val="4060435198"/>
                  </a:ext>
                </a:extLst>
              </a:tr>
              <a:tr h="718871">
                <a:tc>
                  <a:txBody>
                    <a:bodyPr/>
                    <a:lstStyle/>
                    <a:p>
                      <a:pPr algn="ctr" fontAlgn="b"/>
                      <a:r>
                        <a:rPr lang="en-US" sz="1400" b="0" i="0" u="none" strike="noStrike" dirty="0">
                          <a:solidFill>
                            <a:srgbClr val="000000"/>
                          </a:solidFill>
                          <a:effectLst/>
                          <a:latin typeface="Aptos Narrow" panose="020B0004020202020204" pitchFamily="34" charset="0"/>
                        </a:rPr>
                        <a:t>Average  Odds Difference (AOD)</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 0.1]</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0.0625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0.2875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0.125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0.0625</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a:t>
                      </a:r>
                    </a:p>
                  </a:txBody>
                  <a:tcPr marL="7620" marR="7620" marT="7620" marB="0" anchor="b"/>
                </a:tc>
                <a:extLst>
                  <a:ext uri="{0D108BD9-81ED-4DB2-BD59-A6C34878D82A}">
                    <a16:rowId xmlns:a16="http://schemas.microsoft.com/office/drawing/2014/main" val="3019047793"/>
                  </a:ext>
                </a:extLst>
              </a:tr>
              <a:tr h="718871">
                <a:tc>
                  <a:txBody>
                    <a:bodyPr/>
                    <a:lstStyle/>
                    <a:p>
                      <a:pPr algn="ctr" fontAlgn="b"/>
                      <a:r>
                        <a:rPr lang="en-US" sz="1400" b="0" i="0" u="none" strike="noStrike" dirty="0">
                          <a:solidFill>
                            <a:srgbClr val="000000"/>
                          </a:solidFill>
                          <a:effectLst/>
                          <a:latin typeface="Aptos Narrow" panose="020B0004020202020204" pitchFamily="34" charset="0"/>
                        </a:rPr>
                        <a:t>Statistical Parity Difference (SPD)</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 0.1]</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0.0513</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0.3077</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0.1282</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0.0513</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-0.0342</a:t>
                      </a:r>
                    </a:p>
                  </a:txBody>
                  <a:tcPr marL="7620" marR="7620" marT="7620" marB="0" anchor="b"/>
                </a:tc>
                <a:extLst>
                  <a:ext uri="{0D108BD9-81ED-4DB2-BD59-A6C34878D82A}">
                    <a16:rowId xmlns:a16="http://schemas.microsoft.com/office/drawing/2014/main" val="4170134653"/>
                  </a:ext>
                </a:extLst>
              </a:tr>
              <a:tr h="567542">
                <a:tc>
                  <a:txBody>
                    <a:bodyPr/>
                    <a:lstStyle/>
                    <a:p>
                      <a:pPr algn="ctr" fontAlgn="b"/>
                      <a:r>
                        <a:rPr lang="en-US" sz="1400" b="0" i="0" u="none" strike="noStrike" dirty="0">
                          <a:solidFill>
                            <a:srgbClr val="000000"/>
                          </a:solidFill>
                          <a:effectLst/>
                          <a:latin typeface="Aptos Narrow" panose="020B0004020202020204" pitchFamily="34" charset="0"/>
                        </a:rPr>
                        <a:t>Disparate Impact (DI)</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1</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[0.8, 1.2]</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1.0833</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1.4444</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1.238</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1.0833</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0.963</a:t>
                      </a:r>
                    </a:p>
                  </a:txBody>
                  <a:tcPr marL="7620" marR="7620" marT="7620" marB="0" anchor="b"/>
                </a:tc>
                <a:extLst>
                  <a:ext uri="{0D108BD9-81ED-4DB2-BD59-A6C34878D82A}">
                    <a16:rowId xmlns:a16="http://schemas.microsoft.com/office/drawing/2014/main" val="2206099778"/>
                  </a:ext>
                </a:extLst>
              </a:tr>
              <a:tr h="573379">
                <a:tc>
                  <a:txBody>
                    <a:bodyPr/>
                    <a:lstStyle/>
                    <a:p>
                      <a:pPr algn="ctr" fontAlgn="b"/>
                      <a:r>
                        <a:rPr lang="en-US" sz="1400" b="0" i="0" u="none" strike="noStrike" dirty="0">
                          <a:solidFill>
                            <a:srgbClr val="000000"/>
                          </a:solidFill>
                          <a:effectLst/>
                          <a:latin typeface="Aptos Narrow" panose="020B0004020202020204" pitchFamily="34" charset="0"/>
                        </a:rPr>
                        <a:t>Theil  Index (TI)</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 0.25]</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0.2596</a:t>
                      </a:r>
                    </a:p>
                  </a:txBody>
                  <a:tcPr marL="7620" marR="7620" marT="7620" marB="0" anchor="b"/>
                </a:tc>
                <a:tc>
                  <a:txBody>
                    <a:bodyPr/>
                    <a:lstStyle/>
                    <a:p>
                      <a:pPr algn="ctr" fontAlgn="b"/>
                      <a:r>
                        <a:rPr lang="en-US" sz="1400" b="0" i="0" u="none" strike="noStrike">
                          <a:solidFill>
                            <a:srgbClr val="000000"/>
                          </a:solidFill>
                          <a:effectLst/>
                          <a:latin typeface="Aptos Narrow" panose="020B0004020202020204" pitchFamily="34" charset="0"/>
                        </a:rPr>
                        <a:t>0.2044</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0.3172</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0.2596</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0.0595</a:t>
                      </a:r>
                    </a:p>
                  </a:txBody>
                  <a:tcPr marL="7620" marR="7620" marT="7620" marB="0" anchor="b"/>
                </a:tc>
                <a:extLst>
                  <a:ext uri="{0D108BD9-81ED-4DB2-BD59-A6C34878D82A}">
                    <a16:rowId xmlns:a16="http://schemas.microsoft.com/office/drawing/2014/main" val="2913773383"/>
                  </a:ext>
                </a:extLst>
              </a:tr>
              <a:tr h="573379">
                <a:tc>
                  <a:txBody>
                    <a:bodyPr/>
                    <a:lstStyle/>
                    <a:p>
                      <a:pPr algn="ctr" fontAlgn="b"/>
                      <a:r>
                        <a:rPr lang="en-US" sz="1400" b="0" i="0" u="none" strike="noStrike" dirty="0">
                          <a:solidFill>
                            <a:srgbClr val="000000"/>
                          </a:solidFill>
                          <a:effectLst/>
                          <a:latin typeface="Aptos Narrow" panose="020B0004020202020204" pitchFamily="34" charset="0"/>
                        </a:rPr>
                        <a:t>Score</a:t>
                      </a:r>
                    </a:p>
                  </a:txBody>
                  <a:tcPr marL="7620" marR="7620" marT="7620" marB="0" anchor="b"/>
                </a:tc>
                <a:tc>
                  <a:txBody>
                    <a:bodyPr/>
                    <a:lstStyle/>
                    <a:p>
                      <a:pPr algn="ctr" fontAlgn="b"/>
                      <a:endParaRPr lang="en-US" sz="14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endParaRPr lang="en-US" sz="14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0.3221</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1.4142</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0.7412</a:t>
                      </a:r>
                    </a:p>
                  </a:txBody>
                  <a:tcPr marL="7620" marR="7620" marT="7620" marB="0" anchor="b"/>
                </a:tc>
                <a:tc>
                  <a:txBody>
                    <a:bodyPr/>
                    <a:lstStyle/>
                    <a:p>
                      <a:pPr algn="ctr" fontAlgn="b"/>
                      <a:r>
                        <a:rPr lang="en-US" sz="1400" b="0" i="0" u="none" strike="noStrike" dirty="0">
                          <a:solidFill>
                            <a:srgbClr val="000000"/>
                          </a:solidFill>
                          <a:effectLst/>
                          <a:latin typeface="Aptos Narrow" panose="020B0004020202020204" pitchFamily="34" charset="0"/>
                        </a:rPr>
                        <a:t>0.3221</a:t>
                      </a:r>
                    </a:p>
                  </a:txBody>
                  <a:tcPr marL="7620" marR="7620" marT="7620" marB="0" anchor="b"/>
                </a:tc>
                <a:tc>
                  <a:txBody>
                    <a:bodyPr/>
                    <a:lstStyle/>
                    <a:p>
                      <a:pPr algn="ctr" fontAlgn="b"/>
                      <a:r>
                        <a:rPr lang="en-US" sz="1400" b="1" i="0" u="none" strike="noStrike" dirty="0">
                          <a:solidFill>
                            <a:srgbClr val="000000"/>
                          </a:solidFill>
                          <a:effectLst/>
                          <a:latin typeface="Aptos Narrow" panose="020B0004020202020204" pitchFamily="34" charset="0"/>
                        </a:rPr>
                        <a:t>0.0712</a:t>
                      </a:r>
                    </a:p>
                  </a:txBody>
                  <a:tcPr marL="7620" marR="7620" marT="7620" marB="0" anchor="b"/>
                </a:tc>
                <a:extLst>
                  <a:ext uri="{0D108BD9-81ED-4DB2-BD59-A6C34878D82A}">
                    <a16:rowId xmlns:a16="http://schemas.microsoft.com/office/drawing/2014/main" val="2237010070"/>
                  </a:ext>
                </a:extLst>
              </a:tr>
            </a:tbl>
          </a:graphicData>
        </a:graphic>
      </p:graphicFrame>
      <p:sp>
        <p:nvSpPr>
          <p:cNvPr id="4" name="Slide Number Placeholder 3">
            <a:extLst>
              <a:ext uri="{FF2B5EF4-FFF2-40B4-BE49-F238E27FC236}">
                <a16:creationId xmlns:a16="http://schemas.microsoft.com/office/drawing/2014/main" id="{0FCB7E22-4E7F-E22C-D5E8-1237E5D1FEFB}"/>
              </a:ext>
            </a:extLst>
          </p:cNvPr>
          <p:cNvSpPr>
            <a:spLocks noGrp="1"/>
          </p:cNvSpPr>
          <p:nvPr>
            <p:ph type="sldNum" sz="quarter" idx="12"/>
          </p:nvPr>
        </p:nvSpPr>
        <p:spPr/>
        <p:txBody>
          <a:bodyPr/>
          <a:lstStyle/>
          <a:p>
            <a:fld id="{5C35FCF4-C3EF-BD43-82E0-05BC237DAD2A}" type="slidenum">
              <a:rPr lang="en-US" smtClean="0"/>
              <a:pPr/>
              <a:t>19</a:t>
            </a:fld>
            <a:endParaRPr lang="en-US" dirty="0"/>
          </a:p>
        </p:txBody>
      </p:sp>
      <p:sp>
        <p:nvSpPr>
          <p:cNvPr id="6" name="TextBox 5">
            <a:extLst>
              <a:ext uri="{FF2B5EF4-FFF2-40B4-BE49-F238E27FC236}">
                <a16:creationId xmlns:a16="http://schemas.microsoft.com/office/drawing/2014/main" id="{CB02B1E5-8C69-700F-4FE6-00BFDEE690E2}"/>
              </a:ext>
            </a:extLst>
          </p:cNvPr>
          <p:cNvSpPr txBox="1"/>
          <p:nvPr/>
        </p:nvSpPr>
        <p:spPr>
          <a:xfrm>
            <a:off x="3343069" y="1456259"/>
            <a:ext cx="7660386" cy="307777"/>
          </a:xfrm>
          <a:prstGeom prst="rect">
            <a:avLst/>
          </a:prstGeom>
          <a:noFill/>
        </p:spPr>
        <p:txBody>
          <a:bodyPr wrap="square">
            <a:spAutoFit/>
          </a:bodyPr>
          <a:lstStyle/>
          <a:p>
            <a:r>
              <a:rPr lang="en-US" sz="1400" i="1" dirty="0"/>
              <a:t>Table 4. Fairness results for various models on the OASIS-2 dataset</a:t>
            </a:r>
          </a:p>
        </p:txBody>
      </p:sp>
    </p:spTree>
    <p:extLst>
      <p:ext uri="{BB962C8B-B14F-4D97-AF65-F5344CB8AC3E}">
        <p14:creationId xmlns:p14="http://schemas.microsoft.com/office/powerpoint/2010/main" val="231670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5114-B90E-E2DE-E70F-E8850BC3D13C}"/>
              </a:ext>
            </a:extLst>
          </p:cNvPr>
          <p:cNvSpPr>
            <a:spLocks noGrp="1"/>
          </p:cNvSpPr>
          <p:nvPr>
            <p:ph type="title"/>
          </p:nvPr>
        </p:nvSpPr>
        <p:spPr/>
        <p:txBody>
          <a:bodyPr/>
          <a:lstStyle/>
          <a:p>
            <a:r>
              <a:rPr lang="en-US" dirty="0"/>
              <a:t>Topic to be discovered</a:t>
            </a:r>
          </a:p>
        </p:txBody>
      </p:sp>
      <p:sp>
        <p:nvSpPr>
          <p:cNvPr id="3" name="Content Placeholder 2">
            <a:extLst>
              <a:ext uri="{FF2B5EF4-FFF2-40B4-BE49-F238E27FC236}">
                <a16:creationId xmlns:a16="http://schemas.microsoft.com/office/drawing/2014/main" id="{445221D2-490A-993E-0264-7DCE994FCCA9}"/>
              </a:ext>
            </a:extLst>
          </p:cNvPr>
          <p:cNvSpPr>
            <a:spLocks noGrp="1"/>
          </p:cNvSpPr>
          <p:nvPr>
            <p:ph idx="1"/>
          </p:nvPr>
        </p:nvSpPr>
        <p:spPr>
          <a:xfrm>
            <a:off x="974303" y="1378990"/>
            <a:ext cx="4338361" cy="4829785"/>
          </a:xfrm>
        </p:spPr>
        <p:txBody>
          <a:bodyPr/>
          <a:lstStyle/>
          <a:p>
            <a:r>
              <a:rPr lang="en-US" sz="1600" dirty="0"/>
              <a:t>Introduction </a:t>
            </a:r>
          </a:p>
          <a:p>
            <a:r>
              <a:rPr lang="en-US" sz="1600" dirty="0"/>
              <a:t>Motivation </a:t>
            </a:r>
          </a:p>
          <a:p>
            <a:r>
              <a:rPr lang="en-US" sz="1600" dirty="0"/>
              <a:t>Workflow</a:t>
            </a:r>
          </a:p>
          <a:p>
            <a:r>
              <a:rPr lang="en-US" sz="1600" dirty="0"/>
              <a:t>Dataset Exploration</a:t>
            </a:r>
          </a:p>
          <a:p>
            <a:r>
              <a:rPr lang="en-US" sz="1600" dirty="0"/>
              <a:t>Dataset Preprocessing</a:t>
            </a:r>
          </a:p>
          <a:p>
            <a:r>
              <a:rPr lang="en-US" sz="1600" dirty="0"/>
              <a:t>Machine Learning Models</a:t>
            </a:r>
          </a:p>
          <a:p>
            <a:r>
              <a:rPr lang="en-US" sz="1600" dirty="0"/>
              <a:t>Fairness Evaluation Metrics</a:t>
            </a:r>
          </a:p>
          <a:p>
            <a:r>
              <a:rPr lang="en-US" sz="1600" dirty="0"/>
              <a:t>Explainability Analysis by SHAP</a:t>
            </a:r>
          </a:p>
          <a:p>
            <a:r>
              <a:rPr lang="en-US" sz="1600" dirty="0"/>
              <a:t>Results</a:t>
            </a:r>
          </a:p>
          <a:p>
            <a:r>
              <a:rPr lang="en-US" sz="1600" dirty="0"/>
              <a:t>Responsible AI consideration</a:t>
            </a:r>
          </a:p>
          <a:p>
            <a:r>
              <a:rPr lang="en-US" sz="1600" dirty="0"/>
              <a:t>Conclusion</a:t>
            </a:r>
          </a:p>
          <a:p>
            <a:r>
              <a:rPr lang="en-US" sz="1600" dirty="0"/>
              <a:t>References </a:t>
            </a:r>
          </a:p>
          <a:p>
            <a:r>
              <a:rPr lang="en-US" sz="1600" dirty="0"/>
              <a:t>ChatGPT usage</a:t>
            </a:r>
          </a:p>
          <a:p>
            <a:pPr marL="0" indent="0">
              <a:buNone/>
            </a:pPr>
            <a:endParaRPr lang="en-US" sz="1200" dirty="0"/>
          </a:p>
          <a:p>
            <a:endParaRPr lang="en-US" sz="1200" dirty="0"/>
          </a:p>
          <a:p>
            <a:endParaRPr lang="en-US" sz="1200" dirty="0"/>
          </a:p>
          <a:p>
            <a:endParaRPr lang="en-US" sz="1200" dirty="0"/>
          </a:p>
        </p:txBody>
      </p:sp>
      <p:sp>
        <p:nvSpPr>
          <p:cNvPr id="4" name="Slide Number Placeholder 3">
            <a:extLst>
              <a:ext uri="{FF2B5EF4-FFF2-40B4-BE49-F238E27FC236}">
                <a16:creationId xmlns:a16="http://schemas.microsoft.com/office/drawing/2014/main" id="{1ED8CE22-101E-5E6F-3532-C120F2402DF5}"/>
              </a:ext>
            </a:extLst>
          </p:cNvPr>
          <p:cNvSpPr>
            <a:spLocks noGrp="1"/>
          </p:cNvSpPr>
          <p:nvPr>
            <p:ph type="sldNum" sz="quarter" idx="12"/>
          </p:nvPr>
        </p:nvSpPr>
        <p:spPr/>
        <p:txBody>
          <a:bodyPr/>
          <a:lstStyle/>
          <a:p>
            <a:fld id="{5C35FCF4-C3EF-BD43-82E0-05BC237DAD2A}" type="slidenum">
              <a:rPr lang="en-US" smtClean="0"/>
              <a:pPr/>
              <a:t>2</a:t>
            </a:fld>
            <a:endParaRPr lang="en-US" dirty="0"/>
          </a:p>
        </p:txBody>
      </p:sp>
    </p:spTree>
    <p:extLst>
      <p:ext uri="{BB962C8B-B14F-4D97-AF65-F5344CB8AC3E}">
        <p14:creationId xmlns:p14="http://schemas.microsoft.com/office/powerpoint/2010/main" val="3258469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A598-57EC-3EC8-4859-F5B0E0E2FF54}"/>
              </a:ext>
            </a:extLst>
          </p:cNvPr>
          <p:cNvSpPr>
            <a:spLocks noGrp="1"/>
          </p:cNvSpPr>
          <p:nvPr>
            <p:ph type="title"/>
          </p:nvPr>
        </p:nvSpPr>
        <p:spPr/>
        <p:txBody>
          <a:bodyPr/>
          <a:lstStyle/>
          <a:p>
            <a:r>
              <a:rPr lang="en-US" dirty="0"/>
              <a:t>Explainability by SHAP</a:t>
            </a:r>
          </a:p>
        </p:txBody>
      </p:sp>
      <p:sp>
        <p:nvSpPr>
          <p:cNvPr id="4" name="Slide Number Placeholder 3">
            <a:extLst>
              <a:ext uri="{FF2B5EF4-FFF2-40B4-BE49-F238E27FC236}">
                <a16:creationId xmlns:a16="http://schemas.microsoft.com/office/drawing/2014/main" id="{930E8A3C-DB2E-011D-538C-E0A7C1C66981}"/>
              </a:ext>
            </a:extLst>
          </p:cNvPr>
          <p:cNvSpPr>
            <a:spLocks noGrp="1"/>
          </p:cNvSpPr>
          <p:nvPr>
            <p:ph type="sldNum" sz="quarter" idx="12"/>
          </p:nvPr>
        </p:nvSpPr>
        <p:spPr/>
        <p:txBody>
          <a:bodyPr/>
          <a:lstStyle/>
          <a:p>
            <a:fld id="{5C35FCF4-C3EF-BD43-82E0-05BC237DAD2A}" type="slidenum">
              <a:rPr lang="en-US" smtClean="0"/>
              <a:pPr/>
              <a:t>20</a:t>
            </a:fld>
            <a:endParaRPr lang="en-US" dirty="0"/>
          </a:p>
        </p:txBody>
      </p:sp>
      <p:pic>
        <p:nvPicPr>
          <p:cNvPr id="3074" name="Picture 2">
            <a:extLst>
              <a:ext uri="{FF2B5EF4-FFF2-40B4-BE49-F238E27FC236}">
                <a16:creationId xmlns:a16="http://schemas.microsoft.com/office/drawing/2014/main" id="{473D6143-AA7C-B716-0974-91A1EBFF31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2128" y="1398182"/>
            <a:ext cx="2890043" cy="16470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5EBAE0B-82B3-9945-D76D-5C0CEE871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635" y="1378458"/>
            <a:ext cx="2776845" cy="16052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38A79AC-857F-2177-99BC-E3BFAEFCA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723" y="1478937"/>
            <a:ext cx="2582149" cy="1485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83A513B-CB79-7801-E265-199A52B90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280" y="3290602"/>
            <a:ext cx="3117992" cy="180241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12ED099-76F3-9F40-4285-6253EB83F8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7422" y="3277058"/>
            <a:ext cx="3140290" cy="18024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8CFBD3-C75F-7D13-63B8-4EF4EC9E46FA}"/>
              </a:ext>
            </a:extLst>
          </p:cNvPr>
          <p:cNvSpPr txBox="1"/>
          <p:nvPr/>
        </p:nvSpPr>
        <p:spPr>
          <a:xfrm>
            <a:off x="4068368" y="5528941"/>
            <a:ext cx="4590944" cy="307777"/>
          </a:xfrm>
          <a:prstGeom prst="rect">
            <a:avLst/>
          </a:prstGeom>
          <a:noFill/>
        </p:spPr>
        <p:txBody>
          <a:bodyPr wrap="square">
            <a:spAutoFit/>
          </a:bodyPr>
          <a:lstStyle/>
          <a:p>
            <a:r>
              <a:rPr lang="en-US" sz="1400" i="1" dirty="0"/>
              <a:t>Figure. 8. SHAP waterfall plots for ML models</a:t>
            </a:r>
            <a:r>
              <a:rPr lang="en-US" sz="1400" i="1" baseline="30000" dirty="0"/>
              <a:t>16, 17, 18</a:t>
            </a:r>
            <a:r>
              <a:rPr lang="en-US" sz="1400" i="1" dirty="0"/>
              <a:t> </a:t>
            </a:r>
          </a:p>
        </p:txBody>
      </p:sp>
      <p:sp>
        <p:nvSpPr>
          <p:cNvPr id="7" name="TextBox 6">
            <a:extLst>
              <a:ext uri="{FF2B5EF4-FFF2-40B4-BE49-F238E27FC236}">
                <a16:creationId xmlns:a16="http://schemas.microsoft.com/office/drawing/2014/main" id="{C58F5426-97E9-0016-A79B-2B90740A38C1}"/>
              </a:ext>
            </a:extLst>
          </p:cNvPr>
          <p:cNvSpPr txBox="1"/>
          <p:nvPr/>
        </p:nvSpPr>
        <p:spPr>
          <a:xfrm>
            <a:off x="1797469" y="2964515"/>
            <a:ext cx="1664361" cy="276999"/>
          </a:xfrm>
          <a:prstGeom prst="rect">
            <a:avLst/>
          </a:prstGeom>
          <a:noFill/>
        </p:spPr>
        <p:txBody>
          <a:bodyPr wrap="square">
            <a:spAutoFit/>
          </a:bodyPr>
          <a:lstStyle/>
          <a:p>
            <a:r>
              <a:rPr lang="en-US" sz="1200" dirty="0"/>
              <a:t>(a) Logistic Regression </a:t>
            </a:r>
          </a:p>
        </p:txBody>
      </p:sp>
      <p:sp>
        <p:nvSpPr>
          <p:cNvPr id="8" name="TextBox 7">
            <a:extLst>
              <a:ext uri="{FF2B5EF4-FFF2-40B4-BE49-F238E27FC236}">
                <a16:creationId xmlns:a16="http://schemas.microsoft.com/office/drawing/2014/main" id="{D1FE6E71-2B59-996D-CF5A-D791DF4CC6B5}"/>
              </a:ext>
            </a:extLst>
          </p:cNvPr>
          <p:cNvSpPr txBox="1"/>
          <p:nvPr/>
        </p:nvSpPr>
        <p:spPr>
          <a:xfrm>
            <a:off x="5936922" y="2923605"/>
            <a:ext cx="911879" cy="276999"/>
          </a:xfrm>
          <a:prstGeom prst="rect">
            <a:avLst/>
          </a:prstGeom>
          <a:noFill/>
        </p:spPr>
        <p:txBody>
          <a:bodyPr wrap="square">
            <a:spAutoFit/>
          </a:bodyPr>
          <a:lstStyle/>
          <a:p>
            <a:r>
              <a:rPr lang="en-US" sz="1200" dirty="0"/>
              <a:t>(b) SVM </a:t>
            </a:r>
          </a:p>
        </p:txBody>
      </p:sp>
      <p:sp>
        <p:nvSpPr>
          <p:cNvPr id="9" name="TextBox 8">
            <a:extLst>
              <a:ext uri="{FF2B5EF4-FFF2-40B4-BE49-F238E27FC236}">
                <a16:creationId xmlns:a16="http://schemas.microsoft.com/office/drawing/2014/main" id="{4F46104D-07CE-FE1F-BBA2-03A1AFA95687}"/>
              </a:ext>
            </a:extLst>
          </p:cNvPr>
          <p:cNvSpPr txBox="1"/>
          <p:nvPr/>
        </p:nvSpPr>
        <p:spPr>
          <a:xfrm>
            <a:off x="9222863" y="2964514"/>
            <a:ext cx="1664361" cy="276999"/>
          </a:xfrm>
          <a:prstGeom prst="rect">
            <a:avLst/>
          </a:prstGeom>
          <a:noFill/>
        </p:spPr>
        <p:txBody>
          <a:bodyPr wrap="square">
            <a:spAutoFit/>
          </a:bodyPr>
          <a:lstStyle/>
          <a:p>
            <a:r>
              <a:rPr lang="en-US" sz="1200" dirty="0"/>
              <a:t>(c) Random Forest </a:t>
            </a:r>
          </a:p>
        </p:txBody>
      </p:sp>
      <p:sp>
        <p:nvSpPr>
          <p:cNvPr id="10" name="TextBox 9">
            <a:extLst>
              <a:ext uri="{FF2B5EF4-FFF2-40B4-BE49-F238E27FC236}">
                <a16:creationId xmlns:a16="http://schemas.microsoft.com/office/drawing/2014/main" id="{B0E10724-68EE-9AAC-1188-A9806DA5E4FE}"/>
              </a:ext>
            </a:extLst>
          </p:cNvPr>
          <p:cNvSpPr txBox="1"/>
          <p:nvPr/>
        </p:nvSpPr>
        <p:spPr>
          <a:xfrm>
            <a:off x="3842737" y="5163220"/>
            <a:ext cx="1664361" cy="276999"/>
          </a:xfrm>
          <a:prstGeom prst="rect">
            <a:avLst/>
          </a:prstGeom>
          <a:noFill/>
        </p:spPr>
        <p:txBody>
          <a:bodyPr wrap="square">
            <a:spAutoFit/>
          </a:bodyPr>
          <a:lstStyle/>
          <a:p>
            <a:r>
              <a:rPr lang="en-US" sz="1200" dirty="0"/>
              <a:t>(d) AdaBoost </a:t>
            </a:r>
          </a:p>
        </p:txBody>
      </p:sp>
      <p:sp>
        <p:nvSpPr>
          <p:cNvPr id="11" name="TextBox 10">
            <a:extLst>
              <a:ext uri="{FF2B5EF4-FFF2-40B4-BE49-F238E27FC236}">
                <a16:creationId xmlns:a16="http://schemas.microsoft.com/office/drawing/2014/main" id="{FFA81AAC-2B82-EE26-7A7D-0D113521B30F}"/>
              </a:ext>
            </a:extLst>
          </p:cNvPr>
          <p:cNvSpPr txBox="1"/>
          <p:nvPr/>
        </p:nvSpPr>
        <p:spPr>
          <a:xfrm>
            <a:off x="7558502" y="5049922"/>
            <a:ext cx="1664361" cy="276999"/>
          </a:xfrm>
          <a:prstGeom prst="rect">
            <a:avLst/>
          </a:prstGeom>
          <a:noFill/>
        </p:spPr>
        <p:txBody>
          <a:bodyPr wrap="square">
            <a:spAutoFit/>
          </a:bodyPr>
          <a:lstStyle/>
          <a:p>
            <a:r>
              <a:rPr lang="en-US" sz="1200" dirty="0"/>
              <a:t>(e) </a:t>
            </a:r>
            <a:r>
              <a:rPr lang="en-US" sz="1200" dirty="0" err="1"/>
              <a:t>XGBoost</a:t>
            </a:r>
            <a:r>
              <a:rPr lang="en-US" sz="1200" dirty="0"/>
              <a:t> </a:t>
            </a:r>
          </a:p>
        </p:txBody>
      </p:sp>
      <p:sp>
        <p:nvSpPr>
          <p:cNvPr id="6" name="TextBox 5">
            <a:extLst>
              <a:ext uri="{FF2B5EF4-FFF2-40B4-BE49-F238E27FC236}">
                <a16:creationId xmlns:a16="http://schemas.microsoft.com/office/drawing/2014/main" id="{B516F8FC-F9C3-1E66-6DB5-381676957C19}"/>
              </a:ext>
            </a:extLst>
          </p:cNvPr>
          <p:cNvSpPr txBox="1"/>
          <p:nvPr/>
        </p:nvSpPr>
        <p:spPr>
          <a:xfrm>
            <a:off x="1373673" y="5959829"/>
            <a:ext cx="8979696" cy="584775"/>
          </a:xfrm>
          <a:prstGeom prst="rect">
            <a:avLst/>
          </a:prstGeom>
          <a:noFill/>
        </p:spPr>
        <p:txBody>
          <a:bodyPr wrap="square">
            <a:spAutoFit/>
          </a:bodyPr>
          <a:lstStyle/>
          <a:p>
            <a:r>
              <a:rPr lang="en-US" sz="1600" dirty="0"/>
              <a:t>SHAP plot conclusion: Overall, AGE and EDUC consistently showed up as key positive drivers in predicting AD across all models, whereas </a:t>
            </a:r>
            <a:r>
              <a:rPr lang="en-US" sz="1600" dirty="0" err="1"/>
              <a:t>nWBV</a:t>
            </a:r>
            <a:r>
              <a:rPr lang="en-US" sz="1600" dirty="0"/>
              <a:t> and CDR values tended to reduce the likelihood of AD prediction.</a:t>
            </a:r>
          </a:p>
        </p:txBody>
      </p:sp>
    </p:spTree>
    <p:extLst>
      <p:ext uri="{BB962C8B-B14F-4D97-AF65-F5344CB8AC3E}">
        <p14:creationId xmlns:p14="http://schemas.microsoft.com/office/powerpoint/2010/main" val="405206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7C12-EE78-6654-C274-DDE5337577E7}"/>
              </a:ext>
            </a:extLst>
          </p:cNvPr>
          <p:cNvSpPr>
            <a:spLocks noGrp="1"/>
          </p:cNvSpPr>
          <p:nvPr>
            <p:ph type="title"/>
          </p:nvPr>
        </p:nvSpPr>
        <p:spPr/>
        <p:txBody>
          <a:bodyPr/>
          <a:lstStyle/>
          <a:p>
            <a:r>
              <a:rPr lang="en-US" dirty="0"/>
              <a:t>Responsible AI consideration</a:t>
            </a:r>
          </a:p>
        </p:txBody>
      </p:sp>
      <p:sp>
        <p:nvSpPr>
          <p:cNvPr id="3" name="Content Placeholder 2">
            <a:extLst>
              <a:ext uri="{FF2B5EF4-FFF2-40B4-BE49-F238E27FC236}">
                <a16:creationId xmlns:a16="http://schemas.microsoft.com/office/drawing/2014/main" id="{D95761C9-0171-50DD-952C-AB7A943DD1CC}"/>
              </a:ext>
            </a:extLst>
          </p:cNvPr>
          <p:cNvSpPr>
            <a:spLocks noGrp="1"/>
          </p:cNvSpPr>
          <p:nvPr>
            <p:ph idx="1"/>
          </p:nvPr>
        </p:nvSpPr>
        <p:spPr>
          <a:xfrm>
            <a:off x="562628" y="1537526"/>
            <a:ext cx="11169124" cy="4351338"/>
          </a:xfrm>
        </p:spPr>
        <p:txBody>
          <a:bodyPr/>
          <a:lstStyle/>
          <a:p>
            <a:r>
              <a:rPr lang="en-US" sz="2400" dirty="0"/>
              <a:t>Dataset: open access OASIS-2 dataset</a:t>
            </a:r>
          </a:p>
          <a:p>
            <a:r>
              <a:rPr lang="en-US" sz="2400" dirty="0"/>
              <a:t>Environment: Google </a:t>
            </a:r>
            <a:r>
              <a:rPr lang="en-US" sz="2400" dirty="0" err="1"/>
              <a:t>Colab</a:t>
            </a:r>
            <a:r>
              <a:rPr lang="en-US" sz="2400" dirty="0"/>
              <a:t> Notebook</a:t>
            </a:r>
          </a:p>
          <a:p>
            <a:r>
              <a:rPr lang="en-US" sz="2400" dirty="0"/>
              <a:t>ML Models used which are mostly used by researchers for reproducibility</a:t>
            </a:r>
          </a:p>
          <a:p>
            <a:r>
              <a:rPr lang="en-US" sz="2400" dirty="0"/>
              <a:t>Fairness evaluation: AIF360 fairness tool</a:t>
            </a:r>
          </a:p>
          <a:p>
            <a:r>
              <a:rPr lang="en-US" sz="2400" dirty="0"/>
              <a:t>Explainability: SHAP waterfall plot </a:t>
            </a:r>
          </a:p>
          <a:p>
            <a:r>
              <a:rPr lang="en-US" sz="2400" dirty="0"/>
              <a:t>GitHub Link of the code: </a:t>
            </a:r>
            <a:r>
              <a:rPr lang="en-US" sz="2400" dirty="0">
                <a:hlinkClick r:id="rId2"/>
              </a:rPr>
              <a:t>https://github.com/MansiSinghal502/BMEN691</a:t>
            </a:r>
            <a:endParaRPr lang="en-US" sz="2400" dirty="0"/>
          </a:p>
          <a:p>
            <a:pPr marL="0" indent="0">
              <a:buNone/>
            </a:pPr>
            <a:endParaRPr lang="en-US" sz="2400" dirty="0"/>
          </a:p>
          <a:p>
            <a:pPr marL="0" indent="0">
              <a:buNone/>
            </a:pPr>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B7A2B749-88CB-36A7-CF6B-FF2C5BF99667}"/>
              </a:ext>
            </a:extLst>
          </p:cNvPr>
          <p:cNvSpPr>
            <a:spLocks noGrp="1"/>
          </p:cNvSpPr>
          <p:nvPr>
            <p:ph type="sldNum" sz="quarter" idx="12"/>
          </p:nvPr>
        </p:nvSpPr>
        <p:spPr/>
        <p:txBody>
          <a:bodyPr/>
          <a:lstStyle/>
          <a:p>
            <a:fld id="{5C35FCF4-C3EF-BD43-82E0-05BC237DAD2A}" type="slidenum">
              <a:rPr lang="en-US" smtClean="0"/>
              <a:pPr/>
              <a:t>21</a:t>
            </a:fld>
            <a:endParaRPr lang="en-US" dirty="0"/>
          </a:p>
        </p:txBody>
      </p:sp>
    </p:spTree>
    <p:extLst>
      <p:ext uri="{BB962C8B-B14F-4D97-AF65-F5344CB8AC3E}">
        <p14:creationId xmlns:p14="http://schemas.microsoft.com/office/powerpoint/2010/main" val="181632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0C4E-7C11-4400-5771-E0EB78BAA4A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67BC4C9-3319-FA32-FF52-33FD0A6CA861}"/>
              </a:ext>
            </a:extLst>
          </p:cNvPr>
          <p:cNvSpPr>
            <a:spLocks noGrp="1"/>
          </p:cNvSpPr>
          <p:nvPr>
            <p:ph idx="1"/>
          </p:nvPr>
        </p:nvSpPr>
        <p:spPr>
          <a:xfrm>
            <a:off x="562628" y="1253331"/>
            <a:ext cx="10666204" cy="4351338"/>
          </a:xfrm>
        </p:spPr>
        <p:txBody>
          <a:bodyPr/>
          <a:lstStyle/>
          <a:p>
            <a:pPr marL="0" indent="0">
              <a:buNone/>
            </a:pPr>
            <a:r>
              <a:rPr lang="en-US" sz="1800" b="1" dirty="0"/>
              <a:t>Key Findings</a:t>
            </a:r>
          </a:p>
          <a:p>
            <a:r>
              <a:rPr lang="en-US" sz="1800" dirty="0" err="1"/>
              <a:t>XGBoost</a:t>
            </a:r>
            <a:r>
              <a:rPr lang="en-US" sz="1800" dirty="0"/>
              <a:t> achieved the highest accuracy among all models.</a:t>
            </a:r>
          </a:p>
          <a:p>
            <a:r>
              <a:rPr lang="en-US" sz="1800" dirty="0"/>
              <a:t>Trade off between Logistic Regression and AdaBoost. SVM get lowest accuracy and Random Forest overfitting.</a:t>
            </a:r>
          </a:p>
          <a:p>
            <a:r>
              <a:rPr lang="en-US" sz="1800" dirty="0"/>
              <a:t>Fairness and SHAP explainability provided insights into the reasons behind model predictions.</a:t>
            </a:r>
          </a:p>
          <a:p>
            <a:pPr marL="0" indent="0">
              <a:buNone/>
            </a:pPr>
            <a:r>
              <a:rPr lang="en-US" sz="1800" b="1" dirty="0"/>
              <a:t>Significance</a:t>
            </a:r>
          </a:p>
          <a:p>
            <a:r>
              <a:rPr lang="en-US" sz="1800" dirty="0"/>
              <a:t>Promotes responsible AI via fairness and explainability.</a:t>
            </a:r>
          </a:p>
          <a:p>
            <a:r>
              <a:rPr lang="en-US" sz="1800" dirty="0"/>
              <a:t>Stresses early bias mitigation in healthcare AI.</a:t>
            </a:r>
          </a:p>
          <a:p>
            <a:pPr marL="0" indent="0">
              <a:buNone/>
            </a:pPr>
            <a:r>
              <a:rPr lang="en-US" sz="1800" b="1" dirty="0"/>
              <a:t>Limitation</a:t>
            </a:r>
          </a:p>
          <a:p>
            <a:r>
              <a:rPr lang="en-US" sz="1800" dirty="0"/>
              <a:t>OASIS-2 dataset is small and imbalanced, especially for demented vs. nondemented classes.</a:t>
            </a:r>
          </a:p>
          <a:p>
            <a:r>
              <a:rPr lang="en-US" sz="1800" dirty="0"/>
              <a:t>Only right-handed data.</a:t>
            </a:r>
          </a:p>
          <a:p>
            <a:pPr marL="0" indent="0">
              <a:buNone/>
            </a:pPr>
            <a:r>
              <a:rPr lang="en-US" sz="1800" b="1" dirty="0"/>
              <a:t>Future work</a:t>
            </a:r>
          </a:p>
          <a:p>
            <a:r>
              <a:rPr lang="en-US" sz="1800" dirty="0"/>
              <a:t>Use data augmentation to expand the dataset.</a:t>
            </a:r>
          </a:p>
          <a:p>
            <a:r>
              <a:rPr lang="en-US" sz="1800" dirty="0"/>
              <a:t>Continue work on bias mitigation techniques throughout the ML pipeline.</a:t>
            </a:r>
          </a:p>
        </p:txBody>
      </p:sp>
      <p:sp>
        <p:nvSpPr>
          <p:cNvPr id="4" name="Slide Number Placeholder 3">
            <a:extLst>
              <a:ext uri="{FF2B5EF4-FFF2-40B4-BE49-F238E27FC236}">
                <a16:creationId xmlns:a16="http://schemas.microsoft.com/office/drawing/2014/main" id="{D93B53A7-8A3E-1922-3A3E-DC3AA28F7E2B}"/>
              </a:ext>
            </a:extLst>
          </p:cNvPr>
          <p:cNvSpPr>
            <a:spLocks noGrp="1"/>
          </p:cNvSpPr>
          <p:nvPr>
            <p:ph type="sldNum" sz="quarter" idx="12"/>
          </p:nvPr>
        </p:nvSpPr>
        <p:spPr/>
        <p:txBody>
          <a:bodyPr/>
          <a:lstStyle/>
          <a:p>
            <a:fld id="{5C35FCF4-C3EF-BD43-82E0-05BC237DAD2A}" type="slidenum">
              <a:rPr lang="en-US" smtClean="0"/>
              <a:pPr/>
              <a:t>22</a:t>
            </a:fld>
            <a:endParaRPr lang="en-US" dirty="0"/>
          </a:p>
          <a:p>
            <a:endParaRPr lang="en-US" dirty="0"/>
          </a:p>
        </p:txBody>
      </p:sp>
    </p:spTree>
    <p:extLst>
      <p:ext uri="{BB962C8B-B14F-4D97-AF65-F5344CB8AC3E}">
        <p14:creationId xmlns:p14="http://schemas.microsoft.com/office/powerpoint/2010/main" val="3590167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F584E-A154-9504-AFB0-EAC130117A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58B6B-D5C3-A95B-96A6-63589D61C54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1E83477-CE47-A7E2-5DBB-2E05D05A4118}"/>
              </a:ext>
            </a:extLst>
          </p:cNvPr>
          <p:cNvSpPr>
            <a:spLocks noGrp="1"/>
          </p:cNvSpPr>
          <p:nvPr>
            <p:ph idx="1"/>
          </p:nvPr>
        </p:nvSpPr>
        <p:spPr>
          <a:xfrm>
            <a:off x="644924" y="1252728"/>
            <a:ext cx="10839940" cy="4351338"/>
          </a:xfrm>
        </p:spPr>
        <p:txBody>
          <a:bodyPr/>
          <a:lstStyle/>
          <a:p>
            <a:pPr marL="0" indent="0" algn="just">
              <a:buNone/>
            </a:pPr>
            <a:r>
              <a:rPr lang="en-US" sz="900" dirty="0"/>
              <a:t>[1] World Health Organization. (2024, Mar.) Dementia. World Health Organization. Accessed: Apr. 10, 2025. [Online]. Available: https: //www.who.int/news-room/fact-sheets/detail/dementia</a:t>
            </a:r>
          </a:p>
          <a:p>
            <a:pPr marL="0" indent="0" algn="just">
              <a:buNone/>
            </a:pPr>
            <a:r>
              <a:rPr lang="en-US" sz="900" dirty="0"/>
              <a:t>[2] D. S. Marcus, A. F. </a:t>
            </a:r>
            <a:r>
              <a:rPr lang="en-US" sz="900" dirty="0" err="1"/>
              <a:t>Fotenos</a:t>
            </a:r>
            <a:r>
              <a:rPr lang="en-US" sz="900" dirty="0"/>
              <a:t>, J. G. </a:t>
            </a:r>
            <a:r>
              <a:rPr lang="en-US" sz="900" dirty="0" err="1"/>
              <a:t>Csernansky</a:t>
            </a:r>
            <a:r>
              <a:rPr lang="en-US" sz="900" dirty="0"/>
              <a:t>, J. C. Morris, and R. L. Buckner, “Open Access Series of Imaging Studies: Longitudinal MRI Data in Nondemented and Demented Older Adults,” Journal of Cognitive Neuroscience, vol. 22, no. 12, pp. 2677–2684, Dec. 2010. [On line]. Available: https://direct.mit.edu/jocn/article/22/12/2677/4983/Open Access-Series-of-Imaging-Studies-Longitudinal</a:t>
            </a:r>
          </a:p>
          <a:p>
            <a:pPr marL="0" indent="0" algn="just">
              <a:buNone/>
            </a:pPr>
            <a:r>
              <a:rPr lang="en-US" sz="900" dirty="0"/>
              <a:t>[3] S. Vinayak, E. Shahina, and A. </a:t>
            </a:r>
            <a:r>
              <a:rPr lang="en-US" sz="900" dirty="0" err="1"/>
              <a:t>Nayeemulla</a:t>
            </a:r>
            <a:r>
              <a:rPr lang="en-US" sz="900" dirty="0"/>
              <a:t> Khan, “Dementia prediction on oasis dataset using supervised and ensemble learning techniques,” Int. J. Eng. Adv. Technol, vol. 10, no. 1, pp. 244–254, 2020.</a:t>
            </a:r>
          </a:p>
          <a:p>
            <a:pPr marL="0" indent="0" algn="just">
              <a:buNone/>
            </a:pPr>
            <a:r>
              <a:rPr lang="en-US" sz="900" dirty="0"/>
              <a:t>[4] M. P. LaValley, “Logistic regression,” Circulation, vol. 117, no. 18, pp.2395–2399, 2008.</a:t>
            </a:r>
          </a:p>
          <a:p>
            <a:pPr marL="0" indent="0" algn="just">
              <a:buNone/>
            </a:pPr>
            <a:r>
              <a:rPr lang="en-US" sz="900" dirty="0"/>
              <a:t>[5] S. Vishwanathan and M. N. Murty, “</a:t>
            </a:r>
            <a:r>
              <a:rPr lang="en-US" sz="900" dirty="0" err="1"/>
              <a:t>Ssvm</a:t>
            </a:r>
            <a:r>
              <a:rPr lang="en-US" sz="900" dirty="0"/>
              <a:t>: a simple </a:t>
            </a:r>
            <a:r>
              <a:rPr lang="en-US" sz="900" dirty="0" err="1"/>
              <a:t>svm</a:t>
            </a:r>
            <a:r>
              <a:rPr lang="en-US" sz="900" dirty="0"/>
              <a:t> </a:t>
            </a:r>
            <a:r>
              <a:rPr lang="en-US" sz="900" dirty="0" err="1"/>
              <a:t>algorithm,”in</a:t>
            </a:r>
            <a:r>
              <a:rPr lang="en-US" sz="900" dirty="0"/>
              <a:t> Proceedings of the 2002 International Joint Conference on </a:t>
            </a:r>
            <a:r>
              <a:rPr lang="en-US" sz="900" dirty="0" err="1"/>
              <a:t>NeuralNetworks</a:t>
            </a:r>
            <a:r>
              <a:rPr lang="en-US" sz="900" dirty="0"/>
              <a:t>. IJCNN’02 (Cat. No. 02CH37290), vol. 3. IEEE, 2002, pp.2393–2398.</a:t>
            </a:r>
          </a:p>
          <a:p>
            <a:pPr marL="0" indent="0" algn="just">
              <a:buNone/>
            </a:pPr>
            <a:r>
              <a:rPr lang="en-US" sz="900" dirty="0"/>
              <a:t>[6] S. J. Rigatti, “Random forest,” Journal of Insurance Medicine, vol. 47,no. 1, pp. 31–39, 2017.</a:t>
            </a:r>
          </a:p>
          <a:p>
            <a:pPr marL="0" indent="0" algn="just">
              <a:buNone/>
            </a:pPr>
            <a:r>
              <a:rPr lang="en-US" sz="900" dirty="0"/>
              <a:t>[7] G. </a:t>
            </a:r>
            <a:r>
              <a:rPr lang="en-US" sz="900" dirty="0" err="1"/>
              <a:t>R¨atsch</a:t>
            </a:r>
            <a:r>
              <a:rPr lang="en-US" sz="900" dirty="0"/>
              <a:t>, T. Onoda, and K.-R. </a:t>
            </a:r>
            <a:r>
              <a:rPr lang="en-US" sz="900" dirty="0" err="1"/>
              <a:t>M¨uller</a:t>
            </a:r>
            <a:r>
              <a:rPr lang="en-US" sz="900" dirty="0"/>
              <a:t>, “Soft margins for </a:t>
            </a:r>
            <a:r>
              <a:rPr lang="en-US" sz="900" dirty="0" err="1"/>
              <a:t>adaboost</a:t>
            </a:r>
            <a:r>
              <a:rPr lang="en-US" sz="900" dirty="0"/>
              <a:t>,”Machine learning, vol. 42, pp. 287–320, 2001.</a:t>
            </a:r>
          </a:p>
          <a:p>
            <a:pPr marL="0" indent="0" algn="just">
              <a:buNone/>
            </a:pPr>
            <a:r>
              <a:rPr lang="en-US" sz="900" dirty="0"/>
              <a:t>[8] S. Ramraj, N. </a:t>
            </a:r>
            <a:r>
              <a:rPr lang="en-US" sz="900" dirty="0" err="1"/>
              <a:t>Uzir</a:t>
            </a:r>
            <a:r>
              <a:rPr lang="en-US" sz="900" dirty="0"/>
              <a:t>, R. Sunil, and S. Banerjee, “Experimenting </a:t>
            </a:r>
            <a:r>
              <a:rPr lang="en-US" sz="900" dirty="0" err="1"/>
              <a:t>xgboostalgorithm</a:t>
            </a:r>
            <a:r>
              <a:rPr lang="en-US" sz="900" dirty="0"/>
              <a:t> for prediction and classification of different datasets,” Inter-national Journal of Control Theory and Applications, vol. 9, no. 40, pp.651–662, 2016.</a:t>
            </a:r>
          </a:p>
          <a:p>
            <a:pPr marL="0" indent="0" algn="just">
              <a:buNone/>
            </a:pPr>
            <a:r>
              <a:rPr lang="en-US" sz="900" dirty="0"/>
              <a:t>[9] F. Dehghani, N. Malik, J. Lin, S. Bayat, and M. Bento, “</a:t>
            </a:r>
            <a:r>
              <a:rPr lang="en-US" sz="900" dirty="0" err="1"/>
              <a:t>Fairnessin</a:t>
            </a:r>
            <a:r>
              <a:rPr lang="en-US" sz="900" dirty="0"/>
              <a:t> healthcare: Assessing data bias and algorithmic fairness,” in 202420th International Symposium on Medical Information Processing </a:t>
            </a:r>
            <a:r>
              <a:rPr lang="en-US" sz="900" dirty="0" err="1"/>
              <a:t>andAnalysis</a:t>
            </a:r>
            <a:r>
              <a:rPr lang="en-US" sz="900" dirty="0"/>
              <a:t> (SIPAIM). IEEE, 2024, pp. 1–6</a:t>
            </a:r>
          </a:p>
          <a:p>
            <a:pPr marL="0" indent="0" algn="just">
              <a:buNone/>
            </a:pPr>
            <a:r>
              <a:rPr lang="en-US" sz="900" dirty="0"/>
              <a:t>[10] S. Basheer, S. Bhatia, and S. B. </a:t>
            </a:r>
            <a:r>
              <a:rPr lang="en-US" sz="900" dirty="0" err="1"/>
              <a:t>Sakri</a:t>
            </a:r>
            <a:r>
              <a:rPr lang="en-US" sz="900" dirty="0"/>
              <a:t>, “Computational </a:t>
            </a:r>
            <a:r>
              <a:rPr lang="en-US" sz="900" dirty="0" err="1"/>
              <a:t>modelingof</a:t>
            </a:r>
            <a:r>
              <a:rPr lang="en-US" sz="900" dirty="0"/>
              <a:t> dementia prediction using deep neural network: analysis on </a:t>
            </a:r>
            <a:r>
              <a:rPr lang="en-US" sz="900" dirty="0" err="1"/>
              <a:t>oasisdataset</a:t>
            </a:r>
            <a:r>
              <a:rPr lang="en-US" sz="900" dirty="0"/>
              <a:t>,” IEEE access, vol. 9, pp. 42 449–42 462, 2021.</a:t>
            </a:r>
          </a:p>
          <a:p>
            <a:pPr marL="0" indent="0" algn="just">
              <a:buNone/>
            </a:pPr>
            <a:r>
              <a:rPr lang="en-US" sz="900" dirty="0"/>
              <a:t>[11] J. A. Colquitt and J. B. Rodell, “Measuring justice and fairness,” </a:t>
            </a:r>
            <a:r>
              <a:rPr lang="en-US" sz="900" dirty="0" err="1"/>
              <a:t>TheOxford</a:t>
            </a:r>
            <a:r>
              <a:rPr lang="en-US" sz="900" dirty="0"/>
              <a:t> handbook of justice in the workplace, vol. 1, pp. 187–202, 2015.</a:t>
            </a:r>
          </a:p>
          <a:p>
            <a:pPr marL="0" indent="0" algn="just">
              <a:buNone/>
            </a:pPr>
            <a:r>
              <a:rPr lang="en-US" sz="900" dirty="0"/>
              <a:t>[12] J. Yang, A. A. Soltan, D. W. Eyre, and D. A. Clifton, “</a:t>
            </a:r>
            <a:r>
              <a:rPr lang="en-US" sz="900" dirty="0" err="1"/>
              <a:t>Algorithmicfairness</a:t>
            </a:r>
            <a:r>
              <a:rPr lang="en-US" sz="900" dirty="0"/>
              <a:t> and bias mitigation for clinical machine learning with </a:t>
            </a:r>
            <a:r>
              <a:rPr lang="en-US" sz="900" dirty="0" err="1"/>
              <a:t>deepreinforcement</a:t>
            </a:r>
            <a:r>
              <a:rPr lang="en-US" sz="900" dirty="0"/>
              <a:t> learning,” Nature Machine Intelligence, vol. 5, no. 8, pp.884–894, 2023.</a:t>
            </a:r>
          </a:p>
          <a:p>
            <a:pPr marL="0" indent="0" algn="just">
              <a:buNone/>
            </a:pPr>
            <a:r>
              <a:rPr lang="en-US" sz="900" dirty="0"/>
              <a:t>[13] J. Xu, Y. Xiao, W. H. Wang, Y. Ning, E. A. Shenkman, J. </a:t>
            </a:r>
            <a:r>
              <a:rPr lang="en-US" sz="900" dirty="0" err="1"/>
              <a:t>Bian,and</a:t>
            </a:r>
            <a:r>
              <a:rPr lang="en-US" sz="900" dirty="0"/>
              <a:t> F. Wang, “Algorithmic fairness in computational medicine,”</a:t>
            </a:r>
            <a:r>
              <a:rPr lang="en-US" sz="900" dirty="0" err="1"/>
              <a:t>EBioMedicine</a:t>
            </a:r>
            <a:r>
              <a:rPr lang="en-US" sz="900" dirty="0"/>
              <a:t>, vol. 84, 2022.</a:t>
            </a:r>
          </a:p>
          <a:p>
            <a:pPr marL="0" indent="0" algn="just">
              <a:buNone/>
            </a:pPr>
            <a:r>
              <a:rPr lang="en-US" sz="900" dirty="0"/>
              <a:t>[14] SHAP Contributors. (2025, Apr.) </a:t>
            </a:r>
            <a:r>
              <a:rPr lang="en-US" sz="900" dirty="0" err="1"/>
              <a:t>Shap</a:t>
            </a:r>
            <a:r>
              <a:rPr lang="en-US" sz="900" dirty="0"/>
              <a:t> waterfall plot —</a:t>
            </a:r>
            <a:r>
              <a:rPr lang="en-US" sz="900" dirty="0" err="1"/>
              <a:t>shap</a:t>
            </a:r>
            <a:r>
              <a:rPr lang="en-US" sz="900" dirty="0"/>
              <a:t> latest documentation. SHAP. Accessed: Apr. 10, 2025.[Online]. Available: https://shap.readthedocs.io/en/latest/examplenotebooks/apiexamples/plots/waterfall.htm</a:t>
            </a:r>
          </a:p>
          <a:p>
            <a:pPr marL="0" indent="0" algn="just">
              <a:buNone/>
            </a:pPr>
            <a:r>
              <a:rPr lang="en-US" sz="900" dirty="0"/>
              <a:t>[15] R. K. Bellamy, K. Dey, M. Hind, S. C. Hoffman, S. Houde, K. Kannan, P. Lohia, J. Martino, S. Mehta, A. </a:t>
            </a:r>
            <a:r>
              <a:rPr lang="en-US" sz="900" dirty="0" err="1"/>
              <a:t>Mojsilovi</a:t>
            </a:r>
            <a:r>
              <a:rPr lang="en-US" sz="900" dirty="0"/>
              <a:t>´ c et al., “Ai fairness 360: An extensible toolkit for detecting and mitigating algorithmic bias,” IBM Journal of Research and Development, vol. 63, no. 4/5, pp. 4–1, 2019.</a:t>
            </a:r>
          </a:p>
          <a:p>
            <a:pPr marL="0" indent="0" algn="just">
              <a:buNone/>
            </a:pPr>
            <a:r>
              <a:rPr lang="en-US" sz="900" dirty="0"/>
              <a:t>[16] W. E. </a:t>
            </a:r>
            <a:r>
              <a:rPr lang="en-US" sz="900" dirty="0" err="1"/>
              <a:t>Marc´ılio</a:t>
            </a:r>
            <a:r>
              <a:rPr lang="en-US" sz="900" dirty="0"/>
              <a:t> and D. M. Eler, “From explanations to feature </a:t>
            </a:r>
            <a:r>
              <a:rPr lang="en-US" sz="900" dirty="0" err="1"/>
              <a:t>selection:assessing</a:t>
            </a:r>
            <a:r>
              <a:rPr lang="en-US" sz="900" dirty="0"/>
              <a:t> </a:t>
            </a:r>
            <a:r>
              <a:rPr lang="en-US" sz="900" dirty="0" err="1"/>
              <a:t>shap</a:t>
            </a:r>
            <a:r>
              <a:rPr lang="en-US" sz="900" dirty="0"/>
              <a:t> values as feature selection mechanism,” in 2020 33rdSIBGRAPI conference on Graphics, Patterns and Images (SIBGRAPI).</a:t>
            </a:r>
            <a:r>
              <a:rPr lang="en-US" sz="900" dirty="0" err="1"/>
              <a:t>Ieee</a:t>
            </a:r>
            <a:r>
              <a:rPr lang="en-US" sz="900" dirty="0"/>
              <a:t>, 2020, pp. 340–347.</a:t>
            </a:r>
          </a:p>
          <a:p>
            <a:pPr marL="0" indent="0" algn="just">
              <a:buNone/>
            </a:pPr>
            <a:r>
              <a:rPr lang="en-US" sz="900" dirty="0"/>
              <a:t>[17] H. Wang, Q. Liang, J. T. Hancock, and T. M. </a:t>
            </a:r>
            <a:r>
              <a:rPr lang="en-US" sz="900" dirty="0" err="1"/>
              <a:t>Khoshgoftaar</a:t>
            </a:r>
            <a:r>
              <a:rPr lang="en-US" sz="900" dirty="0"/>
              <a:t>, “Feature se-lection strategies: a comparative analysis of </a:t>
            </a:r>
            <a:r>
              <a:rPr lang="en-US" sz="900" dirty="0" err="1"/>
              <a:t>shap</a:t>
            </a:r>
            <a:r>
              <a:rPr lang="en-US" sz="900" dirty="0"/>
              <a:t>-value and importance-based methods,” Journal of Big Data, vol. 11, no. 1, p. 44, 2024.</a:t>
            </a:r>
          </a:p>
          <a:p>
            <a:pPr marL="0" indent="0" algn="just">
              <a:buNone/>
            </a:pPr>
            <a:r>
              <a:rPr lang="en-US" sz="900" dirty="0"/>
              <a:t>[18] Z. Li, “Extracting spatial effects from machine learning model using lo-</a:t>
            </a:r>
            <a:r>
              <a:rPr lang="en-US" sz="900" dirty="0" err="1"/>
              <a:t>cal</a:t>
            </a:r>
            <a:r>
              <a:rPr lang="en-US" sz="900" dirty="0"/>
              <a:t> interpretation method: An example of </a:t>
            </a:r>
            <a:r>
              <a:rPr lang="en-US" sz="900" dirty="0" err="1"/>
              <a:t>shap</a:t>
            </a:r>
            <a:r>
              <a:rPr lang="en-US" sz="900" dirty="0"/>
              <a:t> and </a:t>
            </a:r>
            <a:r>
              <a:rPr lang="en-US" sz="900" dirty="0" err="1"/>
              <a:t>xgboost</a:t>
            </a:r>
            <a:r>
              <a:rPr lang="en-US" sz="900" dirty="0"/>
              <a:t>,” </a:t>
            </a:r>
            <a:r>
              <a:rPr lang="en-US" sz="900" dirty="0" err="1"/>
              <a:t>Computers,Environment</a:t>
            </a:r>
            <a:r>
              <a:rPr lang="en-US" sz="900" dirty="0"/>
              <a:t> and Urban Systems, vol. 96, p. 101845, 2022.</a:t>
            </a:r>
          </a:p>
        </p:txBody>
      </p:sp>
      <p:sp>
        <p:nvSpPr>
          <p:cNvPr id="4" name="Slide Number Placeholder 3">
            <a:extLst>
              <a:ext uri="{FF2B5EF4-FFF2-40B4-BE49-F238E27FC236}">
                <a16:creationId xmlns:a16="http://schemas.microsoft.com/office/drawing/2014/main" id="{5B544860-3FED-7245-D30E-4917CB518FA4}"/>
              </a:ext>
            </a:extLst>
          </p:cNvPr>
          <p:cNvSpPr>
            <a:spLocks noGrp="1"/>
          </p:cNvSpPr>
          <p:nvPr>
            <p:ph type="sldNum" sz="quarter" idx="12"/>
          </p:nvPr>
        </p:nvSpPr>
        <p:spPr/>
        <p:txBody>
          <a:bodyPr/>
          <a:lstStyle/>
          <a:p>
            <a:fld id="{5C35FCF4-C3EF-BD43-82E0-05BC237DAD2A}" type="slidenum">
              <a:rPr lang="en-US" smtClean="0"/>
              <a:pPr/>
              <a:t>23</a:t>
            </a:fld>
            <a:endParaRPr lang="en-US" dirty="0"/>
          </a:p>
        </p:txBody>
      </p:sp>
    </p:spTree>
    <p:extLst>
      <p:ext uri="{BB962C8B-B14F-4D97-AF65-F5344CB8AC3E}">
        <p14:creationId xmlns:p14="http://schemas.microsoft.com/office/powerpoint/2010/main" val="2696275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62-77E6-07A7-EF4B-C0FDDEA480AC}"/>
              </a:ext>
            </a:extLst>
          </p:cNvPr>
          <p:cNvSpPr>
            <a:spLocks noGrp="1"/>
          </p:cNvSpPr>
          <p:nvPr>
            <p:ph type="title"/>
          </p:nvPr>
        </p:nvSpPr>
        <p:spPr/>
        <p:txBody>
          <a:bodyPr/>
          <a:lstStyle/>
          <a:p>
            <a:r>
              <a:rPr lang="en-US" dirty="0"/>
              <a:t>ChatGPT Usage</a:t>
            </a:r>
          </a:p>
        </p:txBody>
      </p:sp>
      <p:graphicFrame>
        <p:nvGraphicFramePr>
          <p:cNvPr id="5" name="Content Placeholder 4">
            <a:extLst>
              <a:ext uri="{FF2B5EF4-FFF2-40B4-BE49-F238E27FC236}">
                <a16:creationId xmlns:a16="http://schemas.microsoft.com/office/drawing/2014/main" id="{9166650F-1971-F590-F561-D084E934314E}"/>
              </a:ext>
            </a:extLst>
          </p:cNvPr>
          <p:cNvGraphicFramePr>
            <a:graphicFrameLocks noGrp="1"/>
          </p:cNvGraphicFramePr>
          <p:nvPr>
            <p:ph idx="1"/>
            <p:extLst>
              <p:ext uri="{D42A27DB-BD31-4B8C-83A1-F6EECF244321}">
                <p14:modId xmlns:p14="http://schemas.microsoft.com/office/powerpoint/2010/main" val="718538786"/>
              </p:ext>
            </p:extLst>
          </p:nvPr>
        </p:nvGraphicFramePr>
        <p:xfrm>
          <a:off x="924741" y="1890270"/>
          <a:ext cx="10342518" cy="2260600"/>
        </p:xfrm>
        <a:graphic>
          <a:graphicData uri="http://schemas.openxmlformats.org/drawingml/2006/table">
            <a:tbl>
              <a:tblPr firstRow="1" bandRow="1">
                <a:tableStyleId>{5C22544A-7EE6-4342-B048-85BDC9FD1C3A}</a:tableStyleId>
              </a:tblPr>
              <a:tblGrid>
                <a:gridCol w="893854">
                  <a:extLst>
                    <a:ext uri="{9D8B030D-6E8A-4147-A177-3AD203B41FA5}">
                      <a16:colId xmlns:a16="http://schemas.microsoft.com/office/drawing/2014/main" val="260183237"/>
                    </a:ext>
                  </a:extLst>
                </a:gridCol>
                <a:gridCol w="6001158">
                  <a:extLst>
                    <a:ext uri="{9D8B030D-6E8A-4147-A177-3AD203B41FA5}">
                      <a16:colId xmlns:a16="http://schemas.microsoft.com/office/drawing/2014/main" val="1918852428"/>
                    </a:ext>
                  </a:extLst>
                </a:gridCol>
                <a:gridCol w="3447506">
                  <a:extLst>
                    <a:ext uri="{9D8B030D-6E8A-4147-A177-3AD203B41FA5}">
                      <a16:colId xmlns:a16="http://schemas.microsoft.com/office/drawing/2014/main" val="2365783852"/>
                    </a:ext>
                  </a:extLst>
                </a:gridCol>
              </a:tblGrid>
              <a:tr h="370840">
                <a:tc>
                  <a:txBody>
                    <a:bodyPr/>
                    <a:lstStyle/>
                    <a:p>
                      <a:r>
                        <a:rPr lang="en-US" sz="1400" dirty="0" err="1"/>
                        <a:t>S.No</a:t>
                      </a:r>
                      <a:r>
                        <a:rPr lang="en-US" sz="1400" dirty="0"/>
                        <a:t>.</a:t>
                      </a:r>
                    </a:p>
                  </a:txBody>
                  <a:tcPr/>
                </a:tc>
                <a:tc>
                  <a:txBody>
                    <a:bodyPr/>
                    <a:lstStyle/>
                    <a:p>
                      <a:r>
                        <a:rPr lang="en-US" sz="1400" dirty="0"/>
                        <a:t>Prompt Used</a:t>
                      </a:r>
                    </a:p>
                  </a:txBody>
                  <a:tcPr/>
                </a:tc>
                <a:tc>
                  <a:txBody>
                    <a:bodyPr/>
                    <a:lstStyle/>
                    <a:p>
                      <a:r>
                        <a:rPr lang="en-US" sz="1400" dirty="0"/>
                        <a:t>ChatGPT Output</a:t>
                      </a:r>
                    </a:p>
                  </a:txBody>
                  <a:tcPr/>
                </a:tc>
                <a:extLst>
                  <a:ext uri="{0D108BD9-81ED-4DB2-BD59-A6C34878D82A}">
                    <a16:rowId xmlns:a16="http://schemas.microsoft.com/office/drawing/2014/main" val="2658253957"/>
                  </a:ext>
                </a:extLst>
              </a:tr>
              <a:tr h="370840">
                <a:tc>
                  <a:txBody>
                    <a:bodyPr/>
                    <a:lstStyle/>
                    <a:p>
                      <a:r>
                        <a:rPr lang="en-US" sz="1400" dirty="0"/>
                        <a:t>1.</a:t>
                      </a:r>
                    </a:p>
                  </a:txBody>
                  <a:tcPr/>
                </a:tc>
                <a:tc>
                  <a:txBody>
                    <a:bodyPr/>
                    <a:lstStyle/>
                    <a:p>
                      <a:r>
                        <a:rPr lang="en-US" sz="1400" dirty="0"/>
                        <a:t>Make the real world fig out of this text There are a number of works that employ machine learning (ML) algorithms such as logistic regression and random forest, which report high accuracy. However, much of the literature does not examine how such models operate in terms of decision-making and explainability. Instead, we focus on evaluating whether these AI models are fair and how their underlying decision-making process is performed and interpreted.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Motivation Figure generated shown in slide no. 4</a:t>
                      </a:r>
                    </a:p>
                    <a:p>
                      <a:endParaRPr lang="en-US" sz="1400" dirty="0"/>
                    </a:p>
                  </a:txBody>
                  <a:tcPr/>
                </a:tc>
                <a:extLst>
                  <a:ext uri="{0D108BD9-81ED-4DB2-BD59-A6C34878D82A}">
                    <a16:rowId xmlns:a16="http://schemas.microsoft.com/office/drawing/2014/main" val="1329121786"/>
                  </a:ext>
                </a:extLst>
              </a:tr>
              <a:tr h="370840">
                <a:tc>
                  <a:txBody>
                    <a:bodyPr/>
                    <a:lstStyle/>
                    <a:p>
                      <a:r>
                        <a:rPr lang="en-US" sz="1400" dirty="0"/>
                        <a:t>2. </a:t>
                      </a:r>
                    </a:p>
                  </a:txBody>
                  <a:tcPr/>
                </a:tc>
                <a:tc>
                  <a:txBody>
                    <a:bodyPr/>
                    <a:lstStyle/>
                    <a:p>
                      <a:r>
                        <a:rPr lang="en-US" sz="1400" dirty="0"/>
                        <a:t>Why am I getting error while uploading my google </a:t>
                      </a:r>
                      <a:r>
                        <a:rPr lang="en-US" sz="1400" dirty="0" err="1"/>
                        <a:t>colab</a:t>
                      </a:r>
                      <a:r>
                        <a:rPr lang="en-US" sz="1400" dirty="0"/>
                        <a:t> notebook on </a:t>
                      </a:r>
                      <a:r>
                        <a:rPr lang="en-US" sz="1400" dirty="0" err="1"/>
                        <a:t>github</a:t>
                      </a:r>
                      <a:r>
                        <a:rPr 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repo name or path might be wrong, or the repo is private and </a:t>
                      </a:r>
                      <a:r>
                        <a:rPr lang="en-US" sz="1400" dirty="0" err="1"/>
                        <a:t>Colab</a:t>
                      </a:r>
                      <a:r>
                        <a:rPr lang="en-US" sz="1400" dirty="0"/>
                        <a:t> can't access it.</a:t>
                      </a:r>
                    </a:p>
                  </a:txBody>
                  <a:tcPr/>
                </a:tc>
                <a:extLst>
                  <a:ext uri="{0D108BD9-81ED-4DB2-BD59-A6C34878D82A}">
                    <a16:rowId xmlns:a16="http://schemas.microsoft.com/office/drawing/2014/main" val="3390766815"/>
                  </a:ext>
                </a:extLst>
              </a:tr>
            </a:tbl>
          </a:graphicData>
        </a:graphic>
      </p:graphicFrame>
      <p:sp>
        <p:nvSpPr>
          <p:cNvPr id="4" name="Slide Number Placeholder 3">
            <a:extLst>
              <a:ext uri="{FF2B5EF4-FFF2-40B4-BE49-F238E27FC236}">
                <a16:creationId xmlns:a16="http://schemas.microsoft.com/office/drawing/2014/main" id="{CBA55975-9FDE-3B83-D66F-8A5B3F828967}"/>
              </a:ext>
            </a:extLst>
          </p:cNvPr>
          <p:cNvSpPr>
            <a:spLocks noGrp="1"/>
          </p:cNvSpPr>
          <p:nvPr>
            <p:ph type="sldNum" sz="quarter" idx="12"/>
          </p:nvPr>
        </p:nvSpPr>
        <p:spPr/>
        <p:txBody>
          <a:bodyPr/>
          <a:lstStyle/>
          <a:p>
            <a:fld id="{5C35FCF4-C3EF-BD43-82E0-05BC237DAD2A}" type="slidenum">
              <a:rPr lang="en-US" smtClean="0"/>
              <a:pPr/>
              <a:t>24</a:t>
            </a:fld>
            <a:endParaRPr lang="en-US" dirty="0"/>
          </a:p>
        </p:txBody>
      </p:sp>
    </p:spTree>
    <p:extLst>
      <p:ext uri="{BB962C8B-B14F-4D97-AF65-F5344CB8AC3E}">
        <p14:creationId xmlns:p14="http://schemas.microsoft.com/office/powerpoint/2010/main" val="211310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EF8D9-CBFB-8002-14C8-4D3E85B10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EF73C-4049-5D69-D2F6-8D6E63E4E725}"/>
              </a:ext>
            </a:extLst>
          </p:cNvPr>
          <p:cNvSpPr>
            <a:spLocks noGrp="1"/>
          </p:cNvSpPr>
          <p:nvPr>
            <p:ph type="ctrTitle"/>
          </p:nvPr>
        </p:nvSpPr>
        <p:spPr>
          <a:xfrm>
            <a:off x="1335436" y="1438001"/>
            <a:ext cx="9144000" cy="2345043"/>
          </a:xfrm>
        </p:spPr>
        <p:txBody>
          <a:bodyPr>
            <a:normAutofit/>
          </a:bodyPr>
          <a:lstStyle/>
          <a:p>
            <a:pPr algn="ctr"/>
            <a:r>
              <a:rPr lang="en-US" sz="6600" i="1" dirty="0"/>
              <a:t>Thank You</a:t>
            </a:r>
          </a:p>
        </p:txBody>
      </p:sp>
    </p:spTree>
    <p:extLst>
      <p:ext uri="{BB962C8B-B14F-4D97-AF65-F5344CB8AC3E}">
        <p14:creationId xmlns:p14="http://schemas.microsoft.com/office/powerpoint/2010/main" val="71532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p:txBody>
          <a:bodyPr/>
          <a:lstStyle/>
          <a:p>
            <a:fld id="{5C35FCF4-C3EF-BD43-82E0-05BC237DAD2A}" type="slidenum">
              <a:rPr lang="en-US" smtClean="0"/>
              <a:pPr/>
              <a:t>3</a:t>
            </a:fld>
            <a:endParaRPr lang="en-US" dirty="0"/>
          </a:p>
        </p:txBody>
      </p:sp>
      <p:sp>
        <p:nvSpPr>
          <p:cNvPr id="5" name="Title 1">
            <a:extLst>
              <a:ext uri="{FF2B5EF4-FFF2-40B4-BE49-F238E27FC236}">
                <a16:creationId xmlns:a16="http://schemas.microsoft.com/office/drawing/2014/main" id="{C8E84BC0-C4FF-C5DE-39A8-3CB562ACAE47}"/>
              </a:ext>
            </a:extLst>
          </p:cNvPr>
          <p:cNvSpPr txBox="1">
            <a:spLocks/>
          </p:cNvSpPr>
          <p:nvPr/>
        </p:nvSpPr>
        <p:spPr>
          <a:xfrm>
            <a:off x="562627" y="114069"/>
            <a:ext cx="9724372" cy="1033398"/>
          </a:xfrm>
          <a:prstGeom prst="rect">
            <a:avLst/>
          </a:prstGeom>
        </p:spPr>
        <p:txBody>
          <a:bodyPr lIns="91440" tIns="45720" rIns="91440" bIns="45720" anchor="ctr" anchorCtr="0">
            <a:normAutofit/>
          </a:bodyPr>
          <a:lstStyle>
            <a:lvl1pPr algn="l" defTabSz="914400" rtl="0" eaLnBrk="1" latinLnBrk="0" hangingPunct="1">
              <a:lnSpc>
                <a:spcPts val="3800"/>
              </a:lnSpc>
              <a:spcBef>
                <a:spcPct val="0"/>
              </a:spcBef>
              <a:buNone/>
              <a:defRPr sz="3600" b="1" kern="1200">
                <a:solidFill>
                  <a:schemeClr val="bg1"/>
                </a:solidFill>
                <a:latin typeface="+mn-lt"/>
                <a:ea typeface="+mj-ea"/>
                <a:cs typeface="+mj-cs"/>
              </a:defRPr>
            </a:lvl1pPr>
          </a:lstStyle>
          <a:p>
            <a:r>
              <a:rPr lang="en-US" dirty="0">
                <a:ea typeface="Calibri"/>
                <a:cs typeface="Times New Roman" panose="02020603050405020304" pitchFamily="18" charset="0"/>
              </a:rPr>
              <a:t>Introduction</a:t>
            </a:r>
            <a:endParaRPr lang="en-US" dirty="0">
              <a:cs typeface="Times New Roman" panose="02020603050405020304" pitchFamily="18" charset="0"/>
            </a:endParaRPr>
          </a:p>
        </p:txBody>
      </p:sp>
      <p:pic>
        <p:nvPicPr>
          <p:cNvPr id="6" name="Content Placeholder 4" descr="Graphic representation of the USA made up of many, many purple people icons">
            <a:extLst>
              <a:ext uri="{FF2B5EF4-FFF2-40B4-BE49-F238E27FC236}">
                <a16:creationId xmlns:a16="http://schemas.microsoft.com/office/drawing/2014/main" id="{3808891E-E55F-B410-7FE7-7C42A2C04C4E}"/>
              </a:ext>
            </a:extLst>
          </p:cNvPr>
          <p:cNvPicPr>
            <a:picLocks noChangeAspect="1"/>
          </p:cNvPicPr>
          <p:nvPr/>
        </p:nvPicPr>
        <p:blipFill>
          <a:blip r:embed="rId2"/>
          <a:srcRect r="54"/>
          <a:stretch/>
        </p:blipFill>
        <p:spPr>
          <a:xfrm>
            <a:off x="463653" y="2103985"/>
            <a:ext cx="3288633" cy="1750543"/>
          </a:xfrm>
          <a:prstGeom prst="rect">
            <a:avLst/>
          </a:prstGeom>
        </p:spPr>
      </p:pic>
      <p:sp>
        <p:nvSpPr>
          <p:cNvPr id="8" name="TextBox 7">
            <a:extLst>
              <a:ext uri="{FF2B5EF4-FFF2-40B4-BE49-F238E27FC236}">
                <a16:creationId xmlns:a16="http://schemas.microsoft.com/office/drawing/2014/main" id="{09A57EEF-AEA8-F07A-44E4-7FBEB8EC3DD4}"/>
              </a:ext>
            </a:extLst>
          </p:cNvPr>
          <p:cNvSpPr txBox="1"/>
          <p:nvPr/>
        </p:nvSpPr>
        <p:spPr>
          <a:xfrm>
            <a:off x="562627" y="4085968"/>
            <a:ext cx="36625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ea typeface="Calibri"/>
                <a:cs typeface="Times New Roman" panose="02020603050405020304" pitchFamily="18" charset="0"/>
              </a:rPr>
              <a:t>65 million+ </a:t>
            </a:r>
            <a:r>
              <a:rPr lang="en-US" dirty="0">
                <a:ea typeface="Calibri"/>
                <a:cs typeface="Times New Roman" panose="02020603050405020304" pitchFamily="18" charset="0"/>
              </a:rPr>
              <a:t>people have dementia worldwide.</a:t>
            </a:r>
            <a:endParaRPr lang="en-US" sz="2000" dirty="0">
              <a:cs typeface="Times New Roman" panose="02020603050405020304" pitchFamily="18" charset="0"/>
            </a:endParaRPr>
          </a:p>
          <a:p>
            <a:pPr marL="285750" indent="-285750">
              <a:buFont typeface="Arial"/>
              <a:buChar char="•"/>
            </a:pPr>
            <a:r>
              <a:rPr lang="en-US" dirty="0">
                <a:ea typeface="Calibri"/>
                <a:cs typeface="Times New Roman" panose="02020603050405020304" pitchFamily="18" charset="0"/>
              </a:rPr>
              <a:t>Every year, there are nearly </a:t>
            </a:r>
            <a:r>
              <a:rPr lang="en-US" b="1" dirty="0">
                <a:ea typeface="Calibri"/>
                <a:cs typeface="Times New Roman" panose="02020603050405020304" pitchFamily="18" charset="0"/>
              </a:rPr>
              <a:t>10 million </a:t>
            </a:r>
            <a:r>
              <a:rPr lang="en-US" dirty="0">
                <a:ea typeface="Calibri"/>
                <a:cs typeface="Times New Roman" panose="02020603050405020304" pitchFamily="18" charset="0"/>
              </a:rPr>
              <a:t>new cases.</a:t>
            </a:r>
            <a:endParaRPr lang="en-US" b="1" dirty="0">
              <a:ea typeface="Calibri"/>
              <a:cs typeface="Times New Roman" panose="02020603050405020304" pitchFamily="18" charset="0"/>
            </a:endParaRPr>
          </a:p>
          <a:p>
            <a:pPr marL="285750" indent="-285750">
              <a:buFont typeface="Arial"/>
              <a:buChar char="•"/>
            </a:pPr>
            <a:r>
              <a:rPr lang="en-US" dirty="0">
                <a:ea typeface="Calibri"/>
                <a:cs typeface="Times New Roman" panose="02020603050405020304" pitchFamily="18" charset="0"/>
              </a:rPr>
              <a:t>As of 2025, </a:t>
            </a:r>
            <a:r>
              <a:rPr lang="en-US" b="1" dirty="0">
                <a:ea typeface="Calibri"/>
                <a:cs typeface="Times New Roman" panose="02020603050405020304" pitchFamily="18" charset="0"/>
              </a:rPr>
              <a:t>771,939</a:t>
            </a:r>
            <a:r>
              <a:rPr lang="en-US" dirty="0">
                <a:ea typeface="Calibri"/>
                <a:cs typeface="Times New Roman" panose="02020603050405020304" pitchFamily="18" charset="0"/>
              </a:rPr>
              <a:t> Canadians</a:t>
            </a:r>
          </a:p>
          <a:p>
            <a:pPr marL="285750" indent="-285750">
              <a:buFont typeface="Arial"/>
              <a:buChar char="•"/>
            </a:pPr>
            <a:r>
              <a:rPr lang="en-US" dirty="0">
                <a:ea typeface="Calibri"/>
                <a:cs typeface="Times New Roman" panose="02020603050405020304" pitchFamily="18" charset="0"/>
              </a:rPr>
              <a:t>living with dementia.</a:t>
            </a:r>
            <a:endParaRPr lang="en-US" b="1" dirty="0">
              <a:ea typeface="Calibri"/>
              <a:cs typeface="Times New Roman" panose="02020603050405020304" pitchFamily="18" charset="0"/>
            </a:endParaRPr>
          </a:p>
        </p:txBody>
      </p:sp>
      <p:pic>
        <p:nvPicPr>
          <p:cNvPr id="9" name="Picture 8" descr="Yellow circle showing $360 billion">
            <a:extLst>
              <a:ext uri="{FF2B5EF4-FFF2-40B4-BE49-F238E27FC236}">
                <a16:creationId xmlns:a16="http://schemas.microsoft.com/office/drawing/2014/main" id="{97521A71-2B11-164C-C9E9-B38E6CE9FF1F}"/>
              </a:ext>
            </a:extLst>
          </p:cNvPr>
          <p:cNvPicPr>
            <a:picLocks noChangeAspect="1"/>
          </p:cNvPicPr>
          <p:nvPr/>
        </p:nvPicPr>
        <p:blipFill>
          <a:blip r:embed="rId3"/>
          <a:stretch>
            <a:fillRect/>
          </a:stretch>
        </p:blipFill>
        <p:spPr>
          <a:xfrm>
            <a:off x="4724400" y="2101960"/>
            <a:ext cx="2743199" cy="1499016"/>
          </a:xfrm>
          <a:prstGeom prst="rect">
            <a:avLst/>
          </a:prstGeom>
        </p:spPr>
      </p:pic>
      <p:sp>
        <p:nvSpPr>
          <p:cNvPr id="10" name="TextBox 9">
            <a:extLst>
              <a:ext uri="{FF2B5EF4-FFF2-40B4-BE49-F238E27FC236}">
                <a16:creationId xmlns:a16="http://schemas.microsoft.com/office/drawing/2014/main" id="{2FC29433-70AD-EFC3-5A43-5C0D4F520251}"/>
              </a:ext>
            </a:extLst>
          </p:cNvPr>
          <p:cNvSpPr txBox="1"/>
          <p:nvPr/>
        </p:nvSpPr>
        <p:spPr>
          <a:xfrm>
            <a:off x="4724399" y="4085968"/>
            <a:ext cx="30795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r>
              <a:rPr lang="en-US" dirty="0">
                <a:ea typeface="Calibri"/>
                <a:cs typeface="Times New Roman" panose="02020603050405020304" pitchFamily="18" charset="0"/>
              </a:rPr>
              <a:t>Health and long-term care costs for people living with dementia was projected to </a:t>
            </a:r>
            <a:r>
              <a:rPr lang="en-US" b="1" dirty="0">
                <a:ea typeface="Calibri"/>
                <a:cs typeface="Times New Roman" panose="02020603050405020304" pitchFamily="18" charset="0"/>
              </a:rPr>
              <a:t>$360 billion</a:t>
            </a:r>
            <a:r>
              <a:rPr lang="en-US" dirty="0">
                <a:ea typeface="Calibri"/>
                <a:cs typeface="Times New Roman" panose="02020603050405020304" pitchFamily="18" charset="0"/>
              </a:rPr>
              <a:t> in 2024 and nearly </a:t>
            </a:r>
            <a:r>
              <a:rPr lang="en-US" b="1" dirty="0">
                <a:ea typeface="Calibri"/>
                <a:cs typeface="Times New Roman" panose="02020603050405020304" pitchFamily="18" charset="0"/>
              </a:rPr>
              <a:t>$1 trillion</a:t>
            </a:r>
            <a:r>
              <a:rPr lang="en-US" dirty="0">
                <a:ea typeface="Calibri"/>
                <a:cs typeface="Times New Roman" panose="02020603050405020304" pitchFamily="18" charset="0"/>
              </a:rPr>
              <a:t> in 2050.</a:t>
            </a:r>
          </a:p>
        </p:txBody>
      </p:sp>
      <p:pic>
        <p:nvPicPr>
          <p:cNvPr id="11" name="Picture 10" descr="Male and female symbols">
            <a:extLst>
              <a:ext uri="{FF2B5EF4-FFF2-40B4-BE49-F238E27FC236}">
                <a16:creationId xmlns:a16="http://schemas.microsoft.com/office/drawing/2014/main" id="{10AA2F12-90B2-B8E1-3575-091A6F399365}"/>
              </a:ext>
            </a:extLst>
          </p:cNvPr>
          <p:cNvPicPr>
            <a:picLocks noChangeAspect="1"/>
          </p:cNvPicPr>
          <p:nvPr/>
        </p:nvPicPr>
        <p:blipFill>
          <a:blip r:embed="rId4"/>
          <a:stretch>
            <a:fillRect/>
          </a:stretch>
        </p:blipFill>
        <p:spPr>
          <a:xfrm>
            <a:off x="8524103" y="1979275"/>
            <a:ext cx="3000631" cy="1622583"/>
          </a:xfrm>
          <a:prstGeom prst="rect">
            <a:avLst/>
          </a:prstGeom>
        </p:spPr>
      </p:pic>
      <p:sp>
        <p:nvSpPr>
          <p:cNvPr id="12" name="TextBox 11">
            <a:extLst>
              <a:ext uri="{FF2B5EF4-FFF2-40B4-BE49-F238E27FC236}">
                <a16:creationId xmlns:a16="http://schemas.microsoft.com/office/drawing/2014/main" id="{2BE13E64-9554-F1F9-7323-1DB3B071090C}"/>
              </a:ext>
            </a:extLst>
          </p:cNvPr>
          <p:cNvSpPr txBox="1"/>
          <p:nvPr/>
        </p:nvSpPr>
        <p:spPr>
          <a:xfrm>
            <a:off x="8416283" y="4083767"/>
            <a:ext cx="34733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Times New Roman" panose="02020603050405020304" pitchFamily="18" charset="0"/>
              </a:rPr>
              <a:t>Lifetime risk for Ad at age 45 is </a:t>
            </a:r>
            <a:r>
              <a:rPr lang="en-US" b="1" dirty="0">
                <a:ea typeface="Calibri"/>
                <a:cs typeface="Times New Roman" panose="02020603050405020304" pitchFamily="18" charset="0"/>
              </a:rPr>
              <a:t>1 in 5 for women and 1 in 10 for men.</a:t>
            </a:r>
            <a:endParaRPr lang="en-US" dirty="0">
              <a:ea typeface="Calibri"/>
              <a:cs typeface="Times New Roman" panose="02020603050405020304" pitchFamily="18" charset="0"/>
            </a:endParaRPr>
          </a:p>
          <a:p>
            <a:pPr marL="285750" indent="-285750">
              <a:buFont typeface="Arial"/>
              <a:buChar char="•"/>
            </a:pPr>
            <a:r>
              <a:rPr lang="en-US" b="1" dirty="0">
                <a:ea typeface="Calibri"/>
                <a:cs typeface="Times New Roman" panose="02020603050405020304" pitchFamily="18" charset="0"/>
              </a:rPr>
              <a:t>70% </a:t>
            </a:r>
            <a:r>
              <a:rPr lang="en-US" dirty="0">
                <a:ea typeface="Calibri"/>
                <a:cs typeface="Times New Roman" panose="02020603050405020304" pitchFamily="18" charset="0"/>
              </a:rPr>
              <a:t>living with AD are women.</a:t>
            </a:r>
          </a:p>
          <a:p>
            <a:pPr marL="285750" indent="-285750">
              <a:buFont typeface="Arial"/>
              <a:buChar char="•"/>
            </a:pPr>
            <a:r>
              <a:rPr lang="en-US" dirty="0">
                <a:ea typeface="Calibri"/>
                <a:cs typeface="Times New Roman" panose="02020603050405020304" pitchFamily="18" charset="0"/>
              </a:rPr>
              <a:t>By 2050, over </a:t>
            </a:r>
            <a:r>
              <a:rPr lang="en-US" b="1" dirty="0">
                <a:ea typeface="Calibri"/>
                <a:cs typeface="Times New Roman" panose="02020603050405020304" pitchFamily="18" charset="0"/>
              </a:rPr>
              <a:t>1 million women</a:t>
            </a:r>
            <a:r>
              <a:rPr lang="en-US" dirty="0">
                <a:ea typeface="Calibri"/>
                <a:cs typeface="Times New Roman" panose="02020603050405020304" pitchFamily="18" charset="0"/>
              </a:rPr>
              <a:t> in Canada will have dementia.</a:t>
            </a:r>
          </a:p>
        </p:txBody>
      </p:sp>
      <p:sp>
        <p:nvSpPr>
          <p:cNvPr id="13" name="Content Placeholder 2">
            <a:extLst>
              <a:ext uri="{FF2B5EF4-FFF2-40B4-BE49-F238E27FC236}">
                <a16:creationId xmlns:a16="http://schemas.microsoft.com/office/drawing/2014/main" id="{A537F774-4438-FC4E-DE16-88BD1E5A4977}"/>
              </a:ext>
            </a:extLst>
          </p:cNvPr>
          <p:cNvSpPr txBox="1">
            <a:spLocks/>
          </p:cNvSpPr>
          <p:nvPr/>
        </p:nvSpPr>
        <p:spPr>
          <a:xfrm>
            <a:off x="562627" y="1215758"/>
            <a:ext cx="9724372" cy="557050"/>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cs typeface="Times New Roman" panose="02020603050405020304" pitchFamily="18" charset="0"/>
              </a:rPr>
              <a:t>According to Alzheimer Society</a:t>
            </a:r>
            <a:r>
              <a:rPr lang="en-US" sz="2400" baseline="30000" dirty="0">
                <a:cs typeface="Times New Roman" panose="02020603050405020304" pitchFamily="18" charset="0"/>
              </a:rPr>
              <a:t>1</a:t>
            </a:r>
          </a:p>
        </p:txBody>
      </p:sp>
    </p:spTree>
    <p:extLst>
      <p:ext uri="{BB962C8B-B14F-4D97-AF65-F5344CB8AC3E}">
        <p14:creationId xmlns:p14="http://schemas.microsoft.com/office/powerpoint/2010/main" val="1025033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3E44E4-1C6D-DAF1-C2B8-F0C5A040177D}"/>
              </a:ext>
            </a:extLst>
          </p:cNvPr>
          <p:cNvSpPr>
            <a:spLocks noGrp="1"/>
          </p:cNvSpPr>
          <p:nvPr>
            <p:ph type="sldNum" sz="quarter" idx="12"/>
          </p:nvPr>
        </p:nvSpPr>
        <p:spPr/>
        <p:txBody>
          <a:bodyPr/>
          <a:lstStyle/>
          <a:p>
            <a:fld id="{5C35FCF4-C3EF-BD43-82E0-05BC237DAD2A}" type="slidenum">
              <a:rPr lang="en-US" smtClean="0">
                <a:cs typeface="Times New Roman" panose="02020603050405020304" pitchFamily="18" charset="0"/>
              </a:rPr>
              <a:pPr/>
              <a:t>4</a:t>
            </a:fld>
            <a:endParaRPr lang="en-US">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66831051-F74B-4A53-A0EB-A9C6230F9B41}"/>
              </a:ext>
            </a:extLst>
          </p:cNvPr>
          <p:cNvGraphicFramePr>
            <a:graphicFrameLocks noGrp="1"/>
          </p:cNvGraphicFramePr>
          <p:nvPr>
            <p:ph idx="1"/>
            <p:extLst>
              <p:ext uri="{D42A27DB-BD31-4B8C-83A1-F6EECF244321}">
                <p14:modId xmlns:p14="http://schemas.microsoft.com/office/powerpoint/2010/main" val="1012059943"/>
              </p:ext>
            </p:extLst>
          </p:nvPr>
        </p:nvGraphicFramePr>
        <p:xfrm>
          <a:off x="302373" y="1455479"/>
          <a:ext cx="11587254" cy="4842635"/>
        </p:xfrm>
        <a:graphic>
          <a:graphicData uri="http://schemas.openxmlformats.org/drawingml/2006/table">
            <a:tbl>
              <a:tblPr firstRow="1" bandRow="1">
                <a:tableStyleId>{5C22544A-7EE6-4342-B048-85BDC9FD1C3A}</a:tableStyleId>
              </a:tblPr>
              <a:tblGrid>
                <a:gridCol w="617308">
                  <a:extLst>
                    <a:ext uri="{9D8B030D-6E8A-4147-A177-3AD203B41FA5}">
                      <a16:colId xmlns:a16="http://schemas.microsoft.com/office/drawing/2014/main" val="1415381524"/>
                    </a:ext>
                  </a:extLst>
                </a:gridCol>
                <a:gridCol w="4310613">
                  <a:extLst>
                    <a:ext uri="{9D8B030D-6E8A-4147-A177-3AD203B41FA5}">
                      <a16:colId xmlns:a16="http://schemas.microsoft.com/office/drawing/2014/main" val="3022004286"/>
                    </a:ext>
                  </a:extLst>
                </a:gridCol>
                <a:gridCol w="1239954">
                  <a:extLst>
                    <a:ext uri="{9D8B030D-6E8A-4147-A177-3AD203B41FA5}">
                      <a16:colId xmlns:a16="http://schemas.microsoft.com/office/drawing/2014/main" val="1267011851"/>
                    </a:ext>
                  </a:extLst>
                </a:gridCol>
                <a:gridCol w="902825">
                  <a:extLst>
                    <a:ext uri="{9D8B030D-6E8A-4147-A177-3AD203B41FA5}">
                      <a16:colId xmlns:a16="http://schemas.microsoft.com/office/drawing/2014/main" val="1783319618"/>
                    </a:ext>
                  </a:extLst>
                </a:gridCol>
                <a:gridCol w="1689904">
                  <a:extLst>
                    <a:ext uri="{9D8B030D-6E8A-4147-A177-3AD203B41FA5}">
                      <a16:colId xmlns:a16="http://schemas.microsoft.com/office/drawing/2014/main" val="1246554055"/>
                    </a:ext>
                  </a:extLst>
                </a:gridCol>
                <a:gridCol w="1805651">
                  <a:extLst>
                    <a:ext uri="{9D8B030D-6E8A-4147-A177-3AD203B41FA5}">
                      <a16:colId xmlns:a16="http://schemas.microsoft.com/office/drawing/2014/main" val="331921015"/>
                    </a:ext>
                  </a:extLst>
                </a:gridCol>
                <a:gridCol w="1020999">
                  <a:extLst>
                    <a:ext uri="{9D8B030D-6E8A-4147-A177-3AD203B41FA5}">
                      <a16:colId xmlns:a16="http://schemas.microsoft.com/office/drawing/2014/main" val="1241093463"/>
                    </a:ext>
                  </a:extLst>
                </a:gridCol>
              </a:tblGrid>
              <a:tr h="267378">
                <a:tc>
                  <a:txBody>
                    <a:bodyPr/>
                    <a:lstStyle/>
                    <a:p>
                      <a:r>
                        <a:rPr lang="en-US" sz="1200" dirty="0" err="1"/>
                        <a:t>S.No</a:t>
                      </a:r>
                      <a:r>
                        <a:rPr lang="en-US" sz="1200" dirty="0"/>
                        <a:t>. </a:t>
                      </a:r>
                    </a:p>
                  </a:txBody>
                  <a:tcPr/>
                </a:tc>
                <a:tc>
                  <a:txBody>
                    <a:bodyPr/>
                    <a:lstStyle/>
                    <a:p>
                      <a:r>
                        <a:rPr lang="en-US" sz="1200" b="1" i="0" kern="1200" dirty="0">
                          <a:solidFill>
                            <a:schemeClr val="lt1"/>
                          </a:solidFill>
                          <a:effectLst/>
                          <a:latin typeface="+mn-lt"/>
                          <a:ea typeface="+mn-ea"/>
                          <a:cs typeface="+mn-cs"/>
                        </a:rPr>
                        <a:t>Dataset </a:t>
                      </a:r>
                      <a:endParaRPr lang="en-US" sz="1200" dirty="0"/>
                    </a:p>
                  </a:txBody>
                  <a:tcPr/>
                </a:tc>
                <a:tc>
                  <a:txBody>
                    <a:bodyPr/>
                    <a:lstStyle/>
                    <a:p>
                      <a:r>
                        <a:rPr lang="en-US" sz="1200" b="1" i="0" kern="1200" dirty="0">
                          <a:solidFill>
                            <a:schemeClr val="lt1"/>
                          </a:solidFill>
                          <a:effectLst/>
                          <a:latin typeface="+mn-lt"/>
                          <a:ea typeface="+mn-ea"/>
                          <a:cs typeface="+mn-cs"/>
                        </a:rPr>
                        <a:t>No. of Subjects</a:t>
                      </a:r>
                      <a:endParaRPr lang="en-US" sz="1200" dirty="0"/>
                    </a:p>
                  </a:txBody>
                  <a:tcPr/>
                </a:tc>
                <a:tc>
                  <a:txBody>
                    <a:bodyPr/>
                    <a:lstStyle/>
                    <a:p>
                      <a:r>
                        <a:rPr lang="en-US" sz="1200" b="1" i="0" kern="1200" dirty="0">
                          <a:solidFill>
                            <a:schemeClr val="lt1"/>
                          </a:solidFill>
                          <a:effectLst/>
                          <a:latin typeface="+mn-lt"/>
                          <a:ea typeface="+mn-ea"/>
                          <a:cs typeface="+mn-cs"/>
                        </a:rPr>
                        <a:t>Age Range</a:t>
                      </a:r>
                      <a:r>
                        <a:rPr lang="en-US" sz="1200" b="0" i="0" kern="1200" dirty="0">
                          <a:solidFill>
                            <a:schemeClr val="lt1"/>
                          </a:solidFill>
                          <a:effectLst/>
                          <a:latin typeface="+mn-lt"/>
                          <a:ea typeface="+mn-ea"/>
                          <a:cs typeface="+mn-cs"/>
                        </a:rPr>
                        <a:t> </a:t>
                      </a:r>
                      <a:endParaRPr lang="en-US" sz="1200" dirty="0"/>
                    </a:p>
                  </a:txBody>
                  <a:tcPr/>
                </a:tc>
                <a:tc>
                  <a:txBody>
                    <a:bodyPr/>
                    <a:lstStyle/>
                    <a:p>
                      <a:r>
                        <a:rPr lang="en-US" sz="1200" b="1" i="0" kern="1200" dirty="0">
                          <a:solidFill>
                            <a:schemeClr val="lt1"/>
                          </a:solidFill>
                          <a:effectLst/>
                          <a:latin typeface="+mn-lt"/>
                          <a:ea typeface="+mn-ea"/>
                          <a:cs typeface="+mn-cs"/>
                        </a:rPr>
                        <a:t>MRI</a:t>
                      </a:r>
                      <a:r>
                        <a:rPr lang="en-US" sz="1200" b="0" i="0" kern="1200" dirty="0">
                          <a:solidFill>
                            <a:schemeClr val="lt1"/>
                          </a:solidFill>
                          <a:effectLst/>
                          <a:latin typeface="+mn-lt"/>
                          <a:ea typeface="+mn-ea"/>
                          <a:cs typeface="+mn-cs"/>
                        </a:rPr>
                        <a:t> </a:t>
                      </a:r>
                      <a:endParaRPr lang="en-US" sz="1200" dirty="0"/>
                    </a:p>
                  </a:txBody>
                  <a:tcPr/>
                </a:tc>
                <a:tc>
                  <a:txBody>
                    <a:bodyPr/>
                    <a:lstStyle/>
                    <a:p>
                      <a:r>
                        <a:rPr lang="en-US" sz="1200" b="1" i="0" kern="1200" dirty="0">
                          <a:solidFill>
                            <a:schemeClr val="lt1"/>
                          </a:solidFill>
                          <a:effectLst/>
                          <a:latin typeface="+mn-lt"/>
                          <a:ea typeface="+mn-ea"/>
                          <a:cs typeface="+mn-cs"/>
                        </a:rPr>
                        <a:t>Ethnicity</a:t>
                      </a:r>
                      <a:r>
                        <a:rPr lang="en-US" sz="1200" b="0" i="0" kern="1200" dirty="0">
                          <a:solidFill>
                            <a:schemeClr val="lt1"/>
                          </a:solidFill>
                          <a:effectLst/>
                          <a:latin typeface="+mn-lt"/>
                          <a:ea typeface="+mn-ea"/>
                          <a:cs typeface="+mn-cs"/>
                        </a:rPr>
                        <a:t> </a:t>
                      </a:r>
                      <a:endParaRPr lang="en-US" sz="1200" dirty="0"/>
                    </a:p>
                  </a:txBody>
                  <a:tcPr/>
                </a:tc>
                <a:tc>
                  <a:txBody>
                    <a:bodyPr/>
                    <a:lstStyle/>
                    <a:p>
                      <a:r>
                        <a:rPr lang="en-US" sz="1200" b="1" i="0" kern="1200" dirty="0">
                          <a:solidFill>
                            <a:schemeClr val="lt1"/>
                          </a:solidFill>
                          <a:effectLst/>
                          <a:latin typeface="+mn-lt"/>
                          <a:ea typeface="+mn-ea"/>
                          <a:cs typeface="+mn-cs"/>
                        </a:rPr>
                        <a:t>Location</a:t>
                      </a:r>
                      <a:r>
                        <a:rPr lang="en-US" sz="1200" b="0" i="0" kern="1200" dirty="0">
                          <a:solidFill>
                            <a:schemeClr val="lt1"/>
                          </a:solidFill>
                          <a:effectLst/>
                          <a:latin typeface="+mn-lt"/>
                          <a:ea typeface="+mn-ea"/>
                          <a:cs typeface="+mn-cs"/>
                        </a:rPr>
                        <a:t> </a:t>
                      </a:r>
                      <a:endParaRPr lang="en-US" sz="1200" dirty="0"/>
                    </a:p>
                  </a:txBody>
                  <a:tcPr/>
                </a:tc>
                <a:extLst>
                  <a:ext uri="{0D108BD9-81ED-4DB2-BD59-A6C34878D82A}">
                    <a16:rowId xmlns:a16="http://schemas.microsoft.com/office/drawing/2014/main" val="3042745610"/>
                  </a:ext>
                </a:extLst>
              </a:tr>
              <a:tr h="296881">
                <a:tc>
                  <a:txBody>
                    <a:bodyPr/>
                    <a:lstStyle/>
                    <a:p>
                      <a:r>
                        <a:rPr lang="en-US" sz="1200" dirty="0"/>
                        <a:t>1.</a:t>
                      </a:r>
                    </a:p>
                  </a:txBody>
                  <a:tcPr/>
                </a:tc>
                <a:tc>
                  <a:txBody>
                    <a:bodyPr/>
                    <a:lstStyle/>
                    <a:p>
                      <a:r>
                        <a:rPr lang="en-US" sz="1200" b="1" i="0" kern="1200" dirty="0">
                          <a:solidFill>
                            <a:schemeClr val="dk1"/>
                          </a:solidFill>
                          <a:effectLst/>
                          <a:latin typeface="+mn-lt"/>
                          <a:ea typeface="+mn-ea"/>
                          <a:cs typeface="+mn-cs"/>
                        </a:rPr>
                        <a:t>ADNI (Alzheimer’s Disease Neuroimaging Initiative)</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~2,000 </a:t>
                      </a:r>
                      <a:endParaRPr lang="en-US" sz="1200" dirty="0"/>
                    </a:p>
                  </a:txBody>
                  <a:tcPr/>
                </a:tc>
                <a:tc>
                  <a:txBody>
                    <a:bodyPr/>
                    <a:lstStyle/>
                    <a:p>
                      <a:r>
                        <a:rPr lang="en-US" sz="1200" b="0" i="0" kern="1200" dirty="0">
                          <a:solidFill>
                            <a:schemeClr val="dk1"/>
                          </a:solidFill>
                          <a:effectLst/>
                          <a:latin typeface="+mn-lt"/>
                          <a:ea typeface="+mn-ea"/>
                          <a:cs typeface="+mn-cs"/>
                        </a:rPr>
                        <a:t>55–100 </a:t>
                      </a:r>
                      <a:endParaRPr lang="en-US" sz="1200" dirty="0"/>
                    </a:p>
                  </a:txBody>
                  <a:tcPr/>
                </a:tc>
                <a:tc>
                  <a:txBody>
                    <a:bodyPr/>
                    <a:lstStyle/>
                    <a:p>
                      <a:r>
                        <a:rPr lang="fr-FR" sz="1200" b="0" i="0" kern="1200" dirty="0">
                          <a:solidFill>
                            <a:schemeClr val="dk1"/>
                          </a:solidFill>
                          <a:effectLst/>
                          <a:latin typeface="+mn-lt"/>
                          <a:ea typeface="+mn-ea"/>
                          <a:cs typeface="+mn-cs"/>
                        </a:rPr>
                        <a:t>T1, T2, FLAIR, DTI, </a:t>
                      </a:r>
                      <a:r>
                        <a:rPr lang="fr-FR" sz="1200" b="0" i="0" kern="1200" dirty="0" err="1">
                          <a:solidFill>
                            <a:schemeClr val="dk1"/>
                          </a:solidFill>
                          <a:effectLst/>
                          <a:latin typeface="+mn-lt"/>
                          <a:ea typeface="+mn-ea"/>
                          <a:cs typeface="+mn-cs"/>
                        </a:rPr>
                        <a:t>fMRI</a:t>
                      </a:r>
                      <a:r>
                        <a:rPr lang="fr-FR"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Diverse, primarily North American </a:t>
                      </a:r>
                      <a:endParaRPr lang="en-US" sz="1200" dirty="0"/>
                    </a:p>
                  </a:txBody>
                  <a:tcPr/>
                </a:tc>
                <a:tc>
                  <a:txBody>
                    <a:bodyPr/>
                    <a:lstStyle/>
                    <a:p>
                      <a:r>
                        <a:rPr lang="en-US" sz="1200" dirty="0"/>
                        <a:t>USA</a:t>
                      </a:r>
                    </a:p>
                  </a:txBody>
                  <a:tcPr/>
                </a:tc>
                <a:extLst>
                  <a:ext uri="{0D108BD9-81ED-4DB2-BD59-A6C34878D82A}">
                    <a16:rowId xmlns:a16="http://schemas.microsoft.com/office/drawing/2014/main" val="2752817999"/>
                  </a:ext>
                </a:extLst>
              </a:tr>
              <a:tr h="267378">
                <a:tc>
                  <a:txBody>
                    <a:bodyPr/>
                    <a:lstStyle/>
                    <a:p>
                      <a:r>
                        <a:rPr lang="en-US" sz="1200" dirty="0"/>
                        <a:t>2.</a:t>
                      </a:r>
                    </a:p>
                  </a:txBody>
                  <a:tcPr/>
                </a:tc>
                <a:tc>
                  <a:txBody>
                    <a:bodyPr/>
                    <a:lstStyle/>
                    <a:p>
                      <a:r>
                        <a:rPr lang="en-US" sz="1200" b="1" i="0" kern="1200" dirty="0">
                          <a:solidFill>
                            <a:schemeClr val="dk1"/>
                          </a:solidFill>
                          <a:effectLst/>
                          <a:latin typeface="+mn-lt"/>
                          <a:ea typeface="+mn-ea"/>
                          <a:cs typeface="+mn-cs"/>
                        </a:rPr>
                        <a:t>AIBL (Australian Imaging, Biomarkers &amp; Lifestyle)</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~1,000 </a:t>
                      </a:r>
                      <a:endParaRPr lang="en-US" sz="1200" dirty="0"/>
                    </a:p>
                  </a:txBody>
                  <a:tcPr/>
                </a:tc>
                <a:tc>
                  <a:txBody>
                    <a:bodyPr/>
                    <a:lstStyle/>
                    <a:p>
                      <a:r>
                        <a:rPr lang="en-US" sz="1200" b="0" i="0" kern="1200" dirty="0">
                          <a:solidFill>
                            <a:schemeClr val="dk1"/>
                          </a:solidFill>
                          <a:effectLst/>
                          <a:latin typeface="+mn-lt"/>
                          <a:ea typeface="+mn-ea"/>
                          <a:cs typeface="+mn-cs"/>
                        </a:rPr>
                        <a:t>60–90 </a:t>
                      </a:r>
                      <a:endParaRPr lang="en-US" sz="1200" dirty="0"/>
                    </a:p>
                  </a:txBody>
                  <a:tcPr/>
                </a:tc>
                <a:tc>
                  <a:txBody>
                    <a:bodyPr/>
                    <a:lstStyle/>
                    <a:p>
                      <a:r>
                        <a:rPr lang="en-US" sz="1200" b="0" i="0" kern="1200" dirty="0">
                          <a:solidFill>
                            <a:schemeClr val="dk1"/>
                          </a:solidFill>
                          <a:effectLst/>
                          <a:latin typeface="+mn-lt"/>
                          <a:ea typeface="+mn-ea"/>
                          <a:cs typeface="+mn-cs"/>
                        </a:rPr>
                        <a:t>T1, T2, FLAIR </a:t>
                      </a:r>
                      <a:endParaRPr lang="en-US" sz="1200" dirty="0"/>
                    </a:p>
                  </a:txBody>
                  <a:tcPr/>
                </a:tc>
                <a:tc>
                  <a:txBody>
                    <a:bodyPr/>
                    <a:lstStyle/>
                    <a:p>
                      <a:r>
                        <a:rPr lang="en-US" sz="1200" b="0" i="0" kern="1200" dirty="0">
                          <a:solidFill>
                            <a:schemeClr val="dk1"/>
                          </a:solidFill>
                          <a:effectLst/>
                          <a:latin typeface="+mn-lt"/>
                          <a:ea typeface="+mn-ea"/>
                          <a:cs typeface="+mn-cs"/>
                        </a:rPr>
                        <a:t>Predominantly Caucasian </a:t>
                      </a:r>
                      <a:endParaRPr lang="en-US" sz="1200" dirty="0"/>
                    </a:p>
                  </a:txBody>
                  <a:tcPr/>
                </a:tc>
                <a:tc>
                  <a:txBody>
                    <a:bodyPr/>
                    <a:lstStyle/>
                    <a:p>
                      <a:r>
                        <a:rPr lang="en-US" sz="1200" b="0" i="0" kern="1200" dirty="0">
                          <a:solidFill>
                            <a:schemeClr val="dk1"/>
                          </a:solidFill>
                          <a:effectLst/>
                          <a:latin typeface="+mn-lt"/>
                          <a:ea typeface="+mn-ea"/>
                          <a:cs typeface="+mn-cs"/>
                        </a:rPr>
                        <a:t>Australia </a:t>
                      </a:r>
                      <a:endParaRPr lang="en-US" sz="1200" dirty="0"/>
                    </a:p>
                  </a:txBody>
                  <a:tcPr/>
                </a:tc>
                <a:extLst>
                  <a:ext uri="{0D108BD9-81ED-4DB2-BD59-A6C34878D82A}">
                    <a16:rowId xmlns:a16="http://schemas.microsoft.com/office/drawing/2014/main" val="1519768362"/>
                  </a:ext>
                </a:extLst>
              </a:tr>
              <a:tr h="267378">
                <a:tc>
                  <a:txBody>
                    <a:bodyPr/>
                    <a:lstStyle/>
                    <a:p>
                      <a:r>
                        <a:rPr lang="en-US" sz="1200" dirty="0"/>
                        <a:t>3.</a:t>
                      </a:r>
                    </a:p>
                  </a:txBody>
                  <a:tcPr/>
                </a:tc>
                <a:tc>
                  <a:txBody>
                    <a:bodyPr/>
                    <a:lstStyle/>
                    <a:p>
                      <a:r>
                        <a:rPr lang="en-US" sz="1200" b="1" i="0" kern="1200" dirty="0">
                          <a:solidFill>
                            <a:schemeClr val="dk1"/>
                          </a:solidFill>
                          <a:effectLst/>
                          <a:latin typeface="+mn-lt"/>
                          <a:ea typeface="+mn-ea"/>
                          <a:cs typeface="+mn-cs"/>
                        </a:rPr>
                        <a:t>Oasis (Open Access Series of Imaging Studies)</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~1,000 </a:t>
                      </a:r>
                      <a:endParaRPr lang="en-US" sz="1200" dirty="0"/>
                    </a:p>
                  </a:txBody>
                  <a:tcPr/>
                </a:tc>
                <a:tc>
                  <a:txBody>
                    <a:bodyPr/>
                    <a:lstStyle/>
                    <a:p>
                      <a:r>
                        <a:rPr lang="en-US" sz="1200" b="0" i="0" kern="1200" dirty="0">
                          <a:solidFill>
                            <a:schemeClr val="dk1"/>
                          </a:solidFill>
                          <a:effectLst/>
                          <a:latin typeface="+mn-lt"/>
                          <a:ea typeface="+mn-ea"/>
                          <a:cs typeface="+mn-cs"/>
                        </a:rPr>
                        <a:t>60–90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b="0" i="0" kern="1200" dirty="0">
                          <a:solidFill>
                            <a:schemeClr val="dk1"/>
                          </a:solidFill>
                          <a:effectLst/>
                          <a:latin typeface="+mn-lt"/>
                          <a:ea typeface="+mn-ea"/>
                          <a:cs typeface="+mn-cs"/>
                        </a:rPr>
                        <a:t>USA </a:t>
                      </a:r>
                      <a:endParaRPr lang="en-US" sz="1200" dirty="0"/>
                    </a:p>
                  </a:txBody>
                  <a:tcPr/>
                </a:tc>
                <a:extLst>
                  <a:ext uri="{0D108BD9-81ED-4DB2-BD59-A6C34878D82A}">
                    <a16:rowId xmlns:a16="http://schemas.microsoft.com/office/drawing/2014/main" val="1587224302"/>
                  </a:ext>
                </a:extLst>
              </a:tr>
              <a:tr h="267378">
                <a:tc>
                  <a:txBody>
                    <a:bodyPr/>
                    <a:lstStyle/>
                    <a:p>
                      <a:r>
                        <a:rPr lang="en-US" sz="1200" dirty="0"/>
                        <a:t>4.</a:t>
                      </a:r>
                    </a:p>
                  </a:txBody>
                  <a:tcPr/>
                </a:tc>
                <a:tc>
                  <a:txBody>
                    <a:bodyPr/>
                    <a:lstStyle/>
                    <a:p>
                      <a:r>
                        <a:rPr lang="en-US" sz="1200" b="1" i="0" kern="1200" dirty="0">
                          <a:solidFill>
                            <a:schemeClr val="dk1"/>
                          </a:solidFill>
                          <a:effectLst/>
                          <a:latin typeface="+mn-lt"/>
                          <a:ea typeface="+mn-ea"/>
                          <a:cs typeface="+mn-cs"/>
                        </a:rPr>
                        <a:t>NACC (National Alzheimer’s Coordinating Center)</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~30,000 </a:t>
                      </a:r>
                      <a:endParaRPr lang="en-US" sz="1200" dirty="0"/>
                    </a:p>
                  </a:txBody>
                  <a:tcPr/>
                </a:tc>
                <a:tc>
                  <a:txBody>
                    <a:bodyPr/>
                    <a:lstStyle/>
                    <a:p>
                      <a:r>
                        <a:rPr lang="en-US" sz="1200" b="0" i="0" kern="1200" dirty="0">
                          <a:solidFill>
                            <a:schemeClr val="dk1"/>
                          </a:solidFill>
                          <a:effectLst/>
                          <a:latin typeface="+mn-lt"/>
                          <a:ea typeface="+mn-ea"/>
                          <a:cs typeface="+mn-cs"/>
                        </a:rPr>
                        <a:t>50–100 </a:t>
                      </a:r>
                      <a:endParaRPr lang="en-US" sz="1200" dirty="0"/>
                    </a:p>
                  </a:txBody>
                  <a:tcPr/>
                </a:tc>
                <a:tc>
                  <a:txBody>
                    <a:bodyPr/>
                    <a:lstStyle/>
                    <a:p>
                      <a:pPr marL="0" marR="0" lvl="0" indent="0" algn="l" defTabSz="2194789"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T1, T2, FLAIR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1830584677"/>
                  </a:ext>
                </a:extLst>
              </a:tr>
              <a:tr h="267378">
                <a:tc>
                  <a:txBody>
                    <a:bodyPr/>
                    <a:lstStyle/>
                    <a:p>
                      <a:r>
                        <a:rPr lang="en-US" sz="1200" dirty="0"/>
                        <a:t>5. </a:t>
                      </a:r>
                    </a:p>
                  </a:txBody>
                  <a:tcPr/>
                </a:tc>
                <a:tc>
                  <a:txBody>
                    <a:bodyPr/>
                    <a:lstStyle/>
                    <a:p>
                      <a:r>
                        <a:rPr lang="en-US" sz="1200" b="1" i="0" kern="1200" dirty="0">
                          <a:solidFill>
                            <a:schemeClr val="dk1"/>
                          </a:solidFill>
                          <a:effectLst/>
                          <a:latin typeface="+mn-lt"/>
                          <a:ea typeface="+mn-ea"/>
                          <a:cs typeface="+mn-cs"/>
                        </a:rPr>
                        <a:t>PPMI (Parkinson’s Progression Markers Initiative)</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~1,400 </a:t>
                      </a:r>
                      <a:endParaRPr lang="en-US" sz="1200" dirty="0"/>
                    </a:p>
                  </a:txBody>
                  <a:tcPr/>
                </a:tc>
                <a:tc>
                  <a:txBody>
                    <a:bodyPr/>
                    <a:lstStyle/>
                    <a:p>
                      <a:r>
                        <a:rPr lang="en-US" sz="1200" b="0" i="0" kern="1200" dirty="0">
                          <a:solidFill>
                            <a:schemeClr val="dk1"/>
                          </a:solidFill>
                          <a:effectLst/>
                          <a:latin typeface="+mn-lt"/>
                          <a:ea typeface="+mn-ea"/>
                          <a:cs typeface="+mn-cs"/>
                        </a:rPr>
                        <a:t>40–80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151482584"/>
                  </a:ext>
                </a:extLst>
              </a:tr>
              <a:tr h="267378">
                <a:tc>
                  <a:txBody>
                    <a:bodyPr/>
                    <a:lstStyle/>
                    <a:p>
                      <a:r>
                        <a:rPr lang="en-US" sz="1200" dirty="0"/>
                        <a:t>6.</a:t>
                      </a:r>
                    </a:p>
                  </a:txBody>
                  <a:tcPr/>
                </a:tc>
                <a:tc>
                  <a:txBody>
                    <a:bodyPr/>
                    <a:lstStyle/>
                    <a:p>
                      <a:r>
                        <a:rPr lang="en-US" sz="1200" b="1" i="0" kern="1200" dirty="0">
                          <a:solidFill>
                            <a:schemeClr val="dk1"/>
                          </a:solidFill>
                          <a:effectLst/>
                          <a:latin typeface="+mn-lt"/>
                          <a:ea typeface="+mn-ea"/>
                          <a:cs typeface="+mn-cs"/>
                        </a:rPr>
                        <a:t>UK Biobank</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~500,000 </a:t>
                      </a:r>
                      <a:endParaRPr lang="en-US" sz="1200" dirty="0"/>
                    </a:p>
                  </a:txBody>
                  <a:tcPr/>
                </a:tc>
                <a:tc>
                  <a:txBody>
                    <a:bodyPr/>
                    <a:lstStyle/>
                    <a:p>
                      <a:r>
                        <a:rPr lang="en-US" sz="1200" b="0" i="0" kern="1200" dirty="0">
                          <a:solidFill>
                            <a:schemeClr val="dk1"/>
                          </a:solidFill>
                          <a:effectLst/>
                          <a:latin typeface="+mn-lt"/>
                          <a:ea typeface="+mn-ea"/>
                          <a:cs typeface="+mn-cs"/>
                        </a:rPr>
                        <a:t>40–90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Predominantly Caucasian </a:t>
                      </a:r>
                      <a:endParaRPr lang="en-US" sz="1200" dirty="0"/>
                    </a:p>
                  </a:txBody>
                  <a:tcPr/>
                </a:tc>
                <a:tc>
                  <a:txBody>
                    <a:bodyPr/>
                    <a:lstStyle/>
                    <a:p>
                      <a:r>
                        <a:rPr lang="en-US" sz="1200" dirty="0"/>
                        <a:t>UK</a:t>
                      </a:r>
                    </a:p>
                  </a:txBody>
                  <a:tcPr/>
                </a:tc>
                <a:extLst>
                  <a:ext uri="{0D108BD9-81ED-4DB2-BD59-A6C34878D82A}">
                    <a16:rowId xmlns:a16="http://schemas.microsoft.com/office/drawing/2014/main" val="1274331090"/>
                  </a:ext>
                </a:extLst>
              </a:tr>
              <a:tr h="267378">
                <a:tc>
                  <a:txBody>
                    <a:bodyPr/>
                    <a:lstStyle/>
                    <a:p>
                      <a:r>
                        <a:rPr lang="en-US" sz="1200" dirty="0"/>
                        <a:t>7.</a:t>
                      </a:r>
                    </a:p>
                  </a:txBody>
                  <a:tcPr/>
                </a:tc>
                <a:tc>
                  <a:txBody>
                    <a:bodyPr/>
                    <a:lstStyle/>
                    <a:p>
                      <a:r>
                        <a:rPr lang="en-US" sz="1200" b="1" i="0" kern="1200" dirty="0">
                          <a:solidFill>
                            <a:schemeClr val="dk1"/>
                          </a:solidFill>
                          <a:effectLst/>
                          <a:latin typeface="+mn-lt"/>
                          <a:ea typeface="+mn-ea"/>
                          <a:cs typeface="+mn-cs"/>
                        </a:rPr>
                        <a:t>MIRIAD (Minimal Interval Resonance Imaging in Alzheimer’s Disease)</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a:solidFill>
                            <a:schemeClr val="dk1"/>
                          </a:solidFill>
                          <a:effectLst/>
                          <a:latin typeface="+mn-lt"/>
                          <a:ea typeface="+mn-ea"/>
                          <a:cs typeface="+mn-cs"/>
                        </a:rPr>
                        <a:t>69</a:t>
                      </a:r>
                      <a:endParaRPr lang="en-US" sz="1200" dirty="0"/>
                    </a:p>
                  </a:txBody>
                  <a:tcPr/>
                </a:tc>
                <a:tc>
                  <a:txBody>
                    <a:bodyPr/>
                    <a:lstStyle/>
                    <a:p>
                      <a:r>
                        <a:rPr lang="en-US" sz="1200" b="0" i="0" kern="1200" dirty="0">
                          <a:solidFill>
                            <a:schemeClr val="dk1"/>
                          </a:solidFill>
                          <a:effectLst/>
                          <a:latin typeface="+mn-lt"/>
                          <a:ea typeface="+mn-ea"/>
                          <a:cs typeface="+mn-cs"/>
                        </a:rPr>
                        <a:t>60–90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Predominantly Caucasian </a:t>
                      </a:r>
                      <a:endParaRPr lang="en-US" sz="1200" dirty="0"/>
                    </a:p>
                  </a:txBody>
                  <a:tcPr/>
                </a:tc>
                <a:tc>
                  <a:txBody>
                    <a:bodyPr/>
                    <a:lstStyle/>
                    <a:p>
                      <a:r>
                        <a:rPr lang="en-US" sz="1200" dirty="0"/>
                        <a:t>UK</a:t>
                      </a:r>
                    </a:p>
                  </a:txBody>
                  <a:tcPr/>
                </a:tc>
                <a:extLst>
                  <a:ext uri="{0D108BD9-81ED-4DB2-BD59-A6C34878D82A}">
                    <a16:rowId xmlns:a16="http://schemas.microsoft.com/office/drawing/2014/main" val="1171656430"/>
                  </a:ext>
                </a:extLst>
              </a:tr>
              <a:tr h="267378">
                <a:tc>
                  <a:txBody>
                    <a:bodyPr/>
                    <a:lstStyle/>
                    <a:p>
                      <a:r>
                        <a:rPr lang="en-US" sz="1200" dirty="0"/>
                        <a:t>8.</a:t>
                      </a:r>
                    </a:p>
                  </a:txBody>
                  <a:tcPr/>
                </a:tc>
                <a:tc>
                  <a:txBody>
                    <a:bodyPr/>
                    <a:lstStyle/>
                    <a:p>
                      <a:r>
                        <a:rPr lang="en-US" sz="1200" b="1" i="0" kern="1200" dirty="0">
                          <a:solidFill>
                            <a:schemeClr val="dk1"/>
                          </a:solidFill>
                          <a:effectLst/>
                          <a:latin typeface="+mn-lt"/>
                          <a:ea typeface="+mn-ea"/>
                          <a:cs typeface="+mn-cs"/>
                        </a:rPr>
                        <a:t>Harvard Aging Brain Study (HABS)</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~1,000 </a:t>
                      </a:r>
                      <a:endParaRPr lang="en-US" sz="1200" dirty="0"/>
                    </a:p>
                  </a:txBody>
                  <a:tcPr/>
                </a:tc>
                <a:tc>
                  <a:txBody>
                    <a:bodyPr/>
                    <a:lstStyle/>
                    <a:p>
                      <a:r>
                        <a:rPr lang="en-US" sz="1200" b="0" i="0" kern="1200" dirty="0">
                          <a:solidFill>
                            <a:schemeClr val="dk1"/>
                          </a:solidFill>
                          <a:effectLst/>
                          <a:latin typeface="+mn-lt"/>
                          <a:ea typeface="+mn-ea"/>
                          <a:cs typeface="+mn-cs"/>
                        </a:rPr>
                        <a:t>55–90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2591792206"/>
                  </a:ext>
                </a:extLst>
              </a:tr>
              <a:tr h="267378">
                <a:tc>
                  <a:txBody>
                    <a:bodyPr/>
                    <a:lstStyle/>
                    <a:p>
                      <a:r>
                        <a:rPr lang="en-US" sz="1200" dirty="0"/>
                        <a:t>9.</a:t>
                      </a:r>
                    </a:p>
                  </a:txBody>
                  <a:tcPr/>
                </a:tc>
                <a:tc>
                  <a:txBody>
                    <a:bodyPr/>
                    <a:lstStyle/>
                    <a:p>
                      <a:r>
                        <a:rPr lang="en-US" sz="1200" b="1" i="0" kern="1200" dirty="0">
                          <a:solidFill>
                            <a:schemeClr val="dk1"/>
                          </a:solidFill>
                          <a:effectLst/>
                          <a:latin typeface="+mn-lt"/>
                          <a:ea typeface="+mn-ea"/>
                          <a:cs typeface="+mn-cs"/>
                        </a:rPr>
                        <a:t>GSP (Brain Genomics </a:t>
                      </a:r>
                      <a:r>
                        <a:rPr lang="en-US" sz="1200" b="1" i="0" kern="1200" dirty="0" err="1">
                          <a:solidFill>
                            <a:schemeClr val="dk1"/>
                          </a:solidFill>
                          <a:effectLst/>
                          <a:latin typeface="+mn-lt"/>
                          <a:ea typeface="+mn-ea"/>
                          <a:cs typeface="+mn-cs"/>
                        </a:rPr>
                        <a:t>Superstruct</a:t>
                      </a:r>
                      <a:r>
                        <a:rPr lang="en-US" sz="1200" b="1" i="0" kern="1200" dirty="0">
                          <a:solidFill>
                            <a:schemeClr val="dk1"/>
                          </a:solidFill>
                          <a:effectLst/>
                          <a:latin typeface="+mn-lt"/>
                          <a:ea typeface="+mn-ea"/>
                          <a:cs typeface="+mn-cs"/>
                        </a:rPr>
                        <a:t> Project)</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~1,000 </a:t>
                      </a:r>
                      <a:endParaRPr lang="en-US" sz="1200" dirty="0"/>
                    </a:p>
                  </a:txBody>
                  <a:tcPr/>
                </a:tc>
                <a:tc>
                  <a:txBody>
                    <a:bodyPr/>
                    <a:lstStyle/>
                    <a:p>
                      <a:r>
                        <a:rPr lang="en-US" sz="1200" b="0" i="0" kern="1200" dirty="0">
                          <a:solidFill>
                            <a:schemeClr val="dk1"/>
                          </a:solidFill>
                          <a:effectLst/>
                          <a:latin typeface="+mn-lt"/>
                          <a:ea typeface="+mn-ea"/>
                          <a:cs typeface="+mn-cs"/>
                        </a:rPr>
                        <a:t>40–90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476305795"/>
                  </a:ext>
                </a:extLst>
              </a:tr>
              <a:tr h="267378">
                <a:tc>
                  <a:txBody>
                    <a:bodyPr/>
                    <a:lstStyle/>
                    <a:p>
                      <a:r>
                        <a:rPr lang="en-US" sz="1200" dirty="0"/>
                        <a:t>10.</a:t>
                      </a:r>
                    </a:p>
                  </a:txBody>
                  <a:tcPr/>
                </a:tc>
                <a:tc>
                  <a:txBody>
                    <a:bodyPr/>
                    <a:lstStyle/>
                    <a:p>
                      <a:r>
                        <a:rPr lang="en-US" sz="1200" b="1" i="0" kern="1200" dirty="0">
                          <a:solidFill>
                            <a:schemeClr val="dk1"/>
                          </a:solidFill>
                          <a:effectLst/>
                          <a:latin typeface="+mn-lt"/>
                          <a:ea typeface="+mn-ea"/>
                          <a:cs typeface="+mn-cs"/>
                        </a:rPr>
                        <a:t>MAP (Memory and Aging Project)</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~1,500 </a:t>
                      </a:r>
                      <a:endParaRPr lang="en-US" sz="1200" dirty="0"/>
                    </a:p>
                  </a:txBody>
                  <a:tcPr/>
                </a:tc>
                <a:tc>
                  <a:txBody>
                    <a:bodyPr/>
                    <a:lstStyle/>
                    <a:p>
                      <a:r>
                        <a:rPr lang="en-US" sz="1200" b="0" i="0" kern="1200" dirty="0">
                          <a:solidFill>
                            <a:schemeClr val="dk1"/>
                          </a:solidFill>
                          <a:effectLst/>
                          <a:latin typeface="+mn-lt"/>
                          <a:ea typeface="+mn-ea"/>
                          <a:cs typeface="+mn-cs"/>
                        </a:rPr>
                        <a:t>65–90 </a:t>
                      </a:r>
                      <a:endParaRPr lang="en-US" sz="1200" dirty="0"/>
                    </a:p>
                  </a:txBody>
                  <a:tcPr/>
                </a:tc>
                <a:tc>
                  <a:txBody>
                    <a:bodyPr/>
                    <a:lstStyle/>
                    <a:p>
                      <a:r>
                        <a:rPr lang="en-US" sz="1200" b="0" i="0" kern="1200" dirty="0">
                          <a:solidFill>
                            <a:schemeClr val="dk1"/>
                          </a:solidFill>
                          <a:effectLst/>
                          <a:latin typeface="+mn-lt"/>
                          <a:ea typeface="+mn-ea"/>
                          <a:cs typeface="+mn-cs"/>
                        </a:rPr>
                        <a:t>T1, T2, FLAIR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1548284118"/>
                  </a:ext>
                </a:extLst>
              </a:tr>
              <a:tr h="296450">
                <a:tc>
                  <a:txBody>
                    <a:bodyPr/>
                    <a:lstStyle/>
                    <a:p>
                      <a:r>
                        <a:rPr lang="en-US" sz="1200" dirty="0"/>
                        <a:t>11.</a:t>
                      </a:r>
                    </a:p>
                  </a:txBody>
                  <a:tcPr/>
                </a:tc>
                <a:tc>
                  <a:txBody>
                    <a:bodyPr/>
                    <a:lstStyle/>
                    <a:p>
                      <a:r>
                        <a:rPr lang="en-US" sz="1200" b="1" i="0" kern="1200">
                          <a:solidFill>
                            <a:schemeClr val="dk1"/>
                          </a:solidFill>
                          <a:effectLst/>
                          <a:latin typeface="+mn-lt"/>
                          <a:ea typeface="+mn-ea"/>
                          <a:cs typeface="+mn-cs"/>
                        </a:rPr>
                        <a:t>LONI (Laboratory of Neuro Imaging)</a:t>
                      </a:r>
                      <a:r>
                        <a:rPr lang="en-US" sz="1200" b="0" i="0" kern="120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~2,000 </a:t>
                      </a:r>
                      <a:endParaRPr lang="en-US" sz="1200" dirty="0"/>
                    </a:p>
                  </a:txBody>
                  <a:tcPr/>
                </a:tc>
                <a:tc>
                  <a:txBody>
                    <a:bodyPr/>
                    <a:lstStyle/>
                    <a:p>
                      <a:r>
                        <a:rPr lang="en-US" sz="1200" b="0" i="0" kern="1200" dirty="0">
                          <a:solidFill>
                            <a:schemeClr val="dk1"/>
                          </a:solidFill>
                          <a:effectLst/>
                          <a:latin typeface="+mn-lt"/>
                          <a:ea typeface="+mn-ea"/>
                          <a:cs typeface="+mn-cs"/>
                        </a:rPr>
                        <a:t>50–90 </a:t>
                      </a:r>
                      <a:endParaRPr lang="en-US" sz="1200" dirty="0"/>
                    </a:p>
                  </a:txBody>
                  <a:tcPr/>
                </a:tc>
                <a:tc>
                  <a:txBody>
                    <a:bodyPr/>
                    <a:lstStyle/>
                    <a:p>
                      <a:r>
                        <a:rPr lang="en-US" sz="1200" b="0" i="0" kern="1200" dirty="0">
                          <a:solidFill>
                            <a:schemeClr val="dk1"/>
                          </a:solidFill>
                          <a:effectLst/>
                          <a:latin typeface="+mn-lt"/>
                          <a:ea typeface="+mn-ea"/>
                          <a:cs typeface="+mn-cs"/>
                        </a:rPr>
                        <a:t>T1, T2, DTI, fMRI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126164914"/>
                  </a:ext>
                </a:extLst>
              </a:tr>
              <a:tr h="267378">
                <a:tc>
                  <a:txBody>
                    <a:bodyPr/>
                    <a:lstStyle/>
                    <a:p>
                      <a:r>
                        <a:rPr lang="en-US" sz="1200" dirty="0"/>
                        <a:t>12.</a:t>
                      </a:r>
                    </a:p>
                  </a:txBody>
                  <a:tcPr/>
                </a:tc>
                <a:tc>
                  <a:txBody>
                    <a:bodyPr/>
                    <a:lstStyle/>
                    <a:p>
                      <a:r>
                        <a:rPr lang="en-US" sz="1200" b="1" i="0" kern="1200" dirty="0">
                          <a:solidFill>
                            <a:schemeClr val="dk1"/>
                          </a:solidFill>
                          <a:effectLst/>
                          <a:latin typeface="+mn-lt"/>
                          <a:ea typeface="+mn-ea"/>
                          <a:cs typeface="+mn-cs"/>
                        </a:rPr>
                        <a:t>SMAD (Swiss Multi-center Alzheimer’s Disease Registry)</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~1,000 </a:t>
                      </a:r>
                      <a:endParaRPr lang="en-US" sz="1200" dirty="0"/>
                    </a:p>
                  </a:txBody>
                  <a:tcPr/>
                </a:tc>
                <a:tc>
                  <a:txBody>
                    <a:bodyPr/>
                    <a:lstStyle/>
                    <a:p>
                      <a:r>
                        <a:rPr lang="en-US" sz="1200" b="0" i="0" kern="1200" dirty="0">
                          <a:solidFill>
                            <a:schemeClr val="dk1"/>
                          </a:solidFill>
                          <a:effectLst/>
                          <a:latin typeface="+mn-lt"/>
                          <a:ea typeface="+mn-ea"/>
                          <a:cs typeface="+mn-cs"/>
                        </a:rPr>
                        <a:t>60–85 </a:t>
                      </a:r>
                      <a:endParaRPr lang="en-US" sz="1200" dirty="0"/>
                    </a:p>
                  </a:txBody>
                  <a:tcPr/>
                </a:tc>
                <a:tc>
                  <a:txBody>
                    <a:bodyPr/>
                    <a:lstStyle/>
                    <a:p>
                      <a:r>
                        <a:rPr lang="en-US" sz="1200" b="0" i="0" kern="1200" dirty="0">
                          <a:solidFill>
                            <a:schemeClr val="dk1"/>
                          </a:solidFill>
                          <a:effectLst/>
                          <a:latin typeface="+mn-lt"/>
                          <a:ea typeface="+mn-ea"/>
                          <a:cs typeface="+mn-cs"/>
                        </a:rPr>
                        <a:t>T1, T2, FLAIR </a:t>
                      </a:r>
                      <a:endParaRPr lang="en-US" sz="1200" dirty="0"/>
                    </a:p>
                  </a:txBody>
                  <a:tcPr/>
                </a:tc>
                <a:tc>
                  <a:txBody>
                    <a:bodyPr/>
                    <a:lstStyle/>
                    <a:p>
                      <a:r>
                        <a:rPr lang="en-US" sz="1200" b="0" i="0" kern="1200" dirty="0">
                          <a:solidFill>
                            <a:schemeClr val="dk1"/>
                          </a:solidFill>
                          <a:effectLst/>
                          <a:latin typeface="+mn-lt"/>
                          <a:ea typeface="+mn-ea"/>
                          <a:cs typeface="+mn-cs"/>
                        </a:rPr>
                        <a:t>Predominantly European </a:t>
                      </a:r>
                      <a:endParaRPr lang="en-US" sz="1200" dirty="0"/>
                    </a:p>
                  </a:txBody>
                  <a:tcPr/>
                </a:tc>
                <a:tc>
                  <a:txBody>
                    <a:bodyPr/>
                    <a:lstStyle/>
                    <a:p>
                      <a:r>
                        <a:rPr lang="en-US" sz="1200" b="0" i="0" kern="1200" dirty="0">
                          <a:solidFill>
                            <a:schemeClr val="dk1"/>
                          </a:solidFill>
                          <a:effectLst/>
                          <a:latin typeface="+mn-lt"/>
                          <a:ea typeface="+mn-ea"/>
                          <a:cs typeface="+mn-cs"/>
                        </a:rPr>
                        <a:t>Switzerland </a:t>
                      </a:r>
                      <a:endParaRPr lang="en-US" sz="1200" dirty="0"/>
                    </a:p>
                  </a:txBody>
                  <a:tcPr/>
                </a:tc>
                <a:extLst>
                  <a:ext uri="{0D108BD9-81ED-4DB2-BD59-A6C34878D82A}">
                    <a16:rowId xmlns:a16="http://schemas.microsoft.com/office/drawing/2014/main" val="531021913"/>
                  </a:ext>
                </a:extLst>
              </a:tr>
              <a:tr h="339945">
                <a:tc>
                  <a:txBody>
                    <a:bodyPr/>
                    <a:lstStyle/>
                    <a:p>
                      <a:r>
                        <a:rPr lang="en-US" sz="1200" dirty="0"/>
                        <a:t>13.</a:t>
                      </a:r>
                    </a:p>
                  </a:txBody>
                  <a:tcPr/>
                </a:tc>
                <a:tc>
                  <a:txBody>
                    <a:bodyPr/>
                    <a:lstStyle/>
                    <a:p>
                      <a:r>
                        <a:rPr lang="en-US" sz="1200" b="1" i="0" kern="1200" dirty="0">
                          <a:solidFill>
                            <a:schemeClr val="dk1"/>
                          </a:solidFill>
                          <a:effectLst/>
                          <a:latin typeface="+mn-lt"/>
                          <a:ea typeface="+mn-ea"/>
                          <a:cs typeface="+mn-cs"/>
                        </a:rPr>
                        <a:t>CANDI (Center for Neurodegenerative Disease Imaging)</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~500 </a:t>
                      </a:r>
                      <a:endParaRPr lang="en-US" sz="1200" dirty="0"/>
                    </a:p>
                  </a:txBody>
                  <a:tcPr/>
                </a:tc>
                <a:tc>
                  <a:txBody>
                    <a:bodyPr/>
                    <a:lstStyle/>
                    <a:p>
                      <a:r>
                        <a:rPr lang="en-US" sz="1200" b="0" i="0" kern="1200" dirty="0">
                          <a:solidFill>
                            <a:schemeClr val="dk1"/>
                          </a:solidFill>
                          <a:effectLst/>
                          <a:latin typeface="+mn-lt"/>
                          <a:ea typeface="+mn-ea"/>
                          <a:cs typeface="+mn-cs"/>
                        </a:rPr>
                        <a:t>55–85 </a:t>
                      </a:r>
                      <a:endParaRPr lang="en-US" sz="1200" dirty="0"/>
                    </a:p>
                  </a:txBody>
                  <a:tcPr/>
                </a:tc>
                <a:tc>
                  <a:txBody>
                    <a:bodyPr/>
                    <a:lstStyle/>
                    <a:p>
                      <a:r>
                        <a:rPr lang="en-US" sz="1200" b="0" i="0" kern="1200" dirty="0">
                          <a:solidFill>
                            <a:schemeClr val="dk1"/>
                          </a:solidFill>
                          <a:effectLst/>
                          <a:latin typeface="+mn-lt"/>
                          <a:ea typeface="+mn-ea"/>
                          <a:cs typeface="+mn-cs"/>
                        </a:rPr>
                        <a:t>T1, T2, FLAIR </a:t>
                      </a:r>
                      <a:endParaRPr lang="en-US" sz="1200" dirty="0"/>
                    </a:p>
                  </a:txBody>
                  <a:tcPr/>
                </a:tc>
                <a:tc>
                  <a:txBody>
                    <a:bodyPr/>
                    <a:lstStyle/>
                    <a:p>
                      <a:r>
                        <a:rPr lang="en-US" sz="1200" dirty="0"/>
                        <a:t>Diverse</a:t>
                      </a:r>
                    </a:p>
                  </a:txBody>
                  <a:tcPr/>
                </a:tc>
                <a:tc>
                  <a:txBody>
                    <a:bodyPr/>
                    <a:lstStyle/>
                    <a:p>
                      <a:r>
                        <a:rPr lang="en-US" sz="1200" dirty="0"/>
                        <a:t>USA</a:t>
                      </a:r>
                    </a:p>
                  </a:txBody>
                  <a:tcPr/>
                </a:tc>
                <a:extLst>
                  <a:ext uri="{0D108BD9-81ED-4DB2-BD59-A6C34878D82A}">
                    <a16:rowId xmlns:a16="http://schemas.microsoft.com/office/drawing/2014/main" val="3865601725"/>
                  </a:ext>
                </a:extLst>
              </a:tr>
              <a:tr h="267378">
                <a:tc>
                  <a:txBody>
                    <a:bodyPr/>
                    <a:lstStyle/>
                    <a:p>
                      <a:r>
                        <a:rPr lang="en-US" sz="1200" dirty="0"/>
                        <a:t>14.</a:t>
                      </a:r>
                    </a:p>
                  </a:txBody>
                  <a:tcPr/>
                </a:tc>
                <a:tc>
                  <a:txBody>
                    <a:bodyPr/>
                    <a:lstStyle/>
                    <a:p>
                      <a:r>
                        <a:rPr lang="en-US" sz="1200" b="1" i="0" kern="1200" dirty="0">
                          <a:solidFill>
                            <a:schemeClr val="dk1"/>
                          </a:solidFill>
                          <a:effectLst/>
                          <a:latin typeface="+mn-lt"/>
                          <a:ea typeface="+mn-ea"/>
                          <a:cs typeface="+mn-cs"/>
                        </a:rPr>
                        <a:t>HCP (Human Connectome Project)</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~1,200 </a:t>
                      </a:r>
                      <a:endParaRPr lang="en-US" sz="1200" dirty="0"/>
                    </a:p>
                  </a:txBody>
                  <a:tcPr/>
                </a:tc>
                <a:tc>
                  <a:txBody>
                    <a:bodyPr/>
                    <a:lstStyle/>
                    <a:p>
                      <a:r>
                        <a:rPr lang="en-US" sz="1200" b="0" i="0" kern="1200" dirty="0">
                          <a:solidFill>
                            <a:schemeClr val="dk1"/>
                          </a:solidFill>
                          <a:effectLst/>
                          <a:latin typeface="+mn-lt"/>
                          <a:ea typeface="+mn-ea"/>
                          <a:cs typeface="+mn-cs"/>
                        </a:rPr>
                        <a:t>22–35 </a:t>
                      </a:r>
                      <a:endParaRPr lang="en-US" sz="1200" dirty="0"/>
                    </a:p>
                  </a:txBody>
                  <a:tcPr/>
                </a:tc>
                <a:tc>
                  <a:txBody>
                    <a:bodyPr/>
                    <a:lstStyle/>
                    <a:p>
                      <a:r>
                        <a:rPr lang="en-US" sz="1200" b="0" i="0" kern="1200" dirty="0">
                          <a:solidFill>
                            <a:schemeClr val="dk1"/>
                          </a:solidFill>
                          <a:effectLst/>
                          <a:latin typeface="+mn-lt"/>
                          <a:ea typeface="+mn-ea"/>
                          <a:cs typeface="+mn-cs"/>
                        </a:rPr>
                        <a:t>T1, T2, DTI, fMRI </a:t>
                      </a:r>
                      <a:endParaRPr lang="en-US" sz="1200" dirty="0"/>
                    </a:p>
                  </a:txBody>
                  <a:tcPr/>
                </a:tc>
                <a:tc>
                  <a:txBody>
                    <a:bodyPr/>
                    <a:lstStyle/>
                    <a:p>
                      <a:r>
                        <a:rPr lang="en-US" sz="1200" b="0" i="0" kern="1200" dirty="0">
                          <a:solidFill>
                            <a:schemeClr val="dk1"/>
                          </a:solidFill>
                          <a:effectLst/>
                          <a:latin typeface="+mn-lt"/>
                          <a:ea typeface="+mn-ea"/>
                          <a:cs typeface="+mn-cs"/>
                        </a:rPr>
                        <a:t>Diverse </a:t>
                      </a:r>
                      <a:endParaRPr lang="en-US" sz="1200" dirty="0"/>
                    </a:p>
                  </a:txBody>
                  <a:tcPr/>
                </a:tc>
                <a:tc>
                  <a:txBody>
                    <a:bodyPr/>
                    <a:lstStyle/>
                    <a:p>
                      <a:r>
                        <a:rPr lang="en-US" sz="1200" dirty="0"/>
                        <a:t>USA</a:t>
                      </a:r>
                    </a:p>
                  </a:txBody>
                  <a:tcPr/>
                </a:tc>
                <a:extLst>
                  <a:ext uri="{0D108BD9-81ED-4DB2-BD59-A6C34878D82A}">
                    <a16:rowId xmlns:a16="http://schemas.microsoft.com/office/drawing/2014/main" val="732494761"/>
                  </a:ext>
                </a:extLst>
              </a:tr>
              <a:tr h="267378">
                <a:tc>
                  <a:txBody>
                    <a:bodyPr/>
                    <a:lstStyle/>
                    <a:p>
                      <a:r>
                        <a:rPr lang="en-US" sz="1200" dirty="0"/>
                        <a:t>15.</a:t>
                      </a:r>
                    </a:p>
                  </a:txBody>
                  <a:tcPr/>
                </a:tc>
                <a:tc>
                  <a:txBody>
                    <a:bodyPr/>
                    <a:lstStyle/>
                    <a:p>
                      <a:r>
                        <a:rPr lang="en-US" sz="1200" b="1" i="0" kern="1200" dirty="0">
                          <a:solidFill>
                            <a:schemeClr val="dk1"/>
                          </a:solidFill>
                          <a:effectLst/>
                          <a:latin typeface="+mn-lt"/>
                          <a:ea typeface="+mn-ea"/>
                          <a:cs typeface="+mn-cs"/>
                        </a:rPr>
                        <a:t>Rotterdam Study</a:t>
                      </a:r>
                      <a:r>
                        <a:rPr lang="en-US" sz="1200" b="0" i="0" kern="1200" dirty="0">
                          <a:solidFill>
                            <a:schemeClr val="dk1"/>
                          </a:solidFill>
                          <a:effectLst/>
                          <a:latin typeface="+mn-lt"/>
                          <a:ea typeface="+mn-ea"/>
                          <a:cs typeface="+mn-cs"/>
                        </a:rPr>
                        <a:t> </a:t>
                      </a:r>
                      <a:endParaRPr lang="en-US" sz="1200" dirty="0"/>
                    </a:p>
                  </a:txBody>
                  <a:tcPr/>
                </a:tc>
                <a:tc>
                  <a:txBody>
                    <a:bodyPr/>
                    <a:lstStyle/>
                    <a:p>
                      <a:r>
                        <a:rPr lang="en-US" sz="1200" b="0" i="0" kern="1200" dirty="0">
                          <a:solidFill>
                            <a:schemeClr val="dk1"/>
                          </a:solidFill>
                          <a:effectLst/>
                          <a:latin typeface="+mn-lt"/>
                          <a:ea typeface="+mn-ea"/>
                          <a:cs typeface="+mn-cs"/>
                        </a:rPr>
                        <a:t>~15,000 </a:t>
                      </a:r>
                      <a:endParaRPr lang="en-US" sz="1200" dirty="0"/>
                    </a:p>
                  </a:txBody>
                  <a:tcPr/>
                </a:tc>
                <a:tc>
                  <a:txBody>
                    <a:bodyPr/>
                    <a:lstStyle/>
                    <a:p>
                      <a:r>
                        <a:rPr lang="en-US" sz="1200" b="0" i="0" kern="1200" dirty="0">
                          <a:solidFill>
                            <a:schemeClr val="dk1"/>
                          </a:solidFill>
                          <a:effectLst/>
                          <a:latin typeface="+mn-lt"/>
                          <a:ea typeface="+mn-ea"/>
                          <a:cs typeface="+mn-cs"/>
                        </a:rPr>
                        <a:t>45–100 </a:t>
                      </a:r>
                      <a:endParaRPr lang="en-US" sz="1200" dirty="0"/>
                    </a:p>
                  </a:txBody>
                  <a:tcPr/>
                </a:tc>
                <a:tc>
                  <a:txBody>
                    <a:bodyPr/>
                    <a:lstStyle/>
                    <a:p>
                      <a:r>
                        <a:rPr lang="en-US" sz="1200" b="0" i="0" kern="1200" dirty="0">
                          <a:solidFill>
                            <a:schemeClr val="dk1"/>
                          </a:solidFill>
                          <a:effectLst/>
                          <a:latin typeface="+mn-lt"/>
                          <a:ea typeface="+mn-ea"/>
                          <a:cs typeface="+mn-cs"/>
                        </a:rPr>
                        <a:t>T1, T2 </a:t>
                      </a:r>
                      <a:endParaRPr lang="en-US" sz="1200" dirty="0"/>
                    </a:p>
                  </a:txBody>
                  <a:tcPr/>
                </a:tc>
                <a:tc>
                  <a:txBody>
                    <a:bodyPr/>
                    <a:lstStyle/>
                    <a:p>
                      <a:r>
                        <a:rPr lang="en-US" sz="1200" b="0" i="0" kern="1200" dirty="0">
                          <a:solidFill>
                            <a:schemeClr val="dk1"/>
                          </a:solidFill>
                          <a:effectLst/>
                          <a:latin typeface="+mn-lt"/>
                          <a:ea typeface="+mn-ea"/>
                          <a:cs typeface="+mn-cs"/>
                        </a:rPr>
                        <a:t>Predominantly European </a:t>
                      </a:r>
                      <a:endParaRPr lang="en-US" sz="1200" dirty="0"/>
                    </a:p>
                  </a:txBody>
                  <a:tcPr/>
                </a:tc>
                <a:tc>
                  <a:txBody>
                    <a:bodyPr/>
                    <a:lstStyle/>
                    <a:p>
                      <a:r>
                        <a:rPr lang="en-US" sz="1200" b="0" i="0" kern="1200" dirty="0">
                          <a:solidFill>
                            <a:schemeClr val="dk1"/>
                          </a:solidFill>
                          <a:effectLst/>
                          <a:latin typeface="+mn-lt"/>
                          <a:ea typeface="+mn-ea"/>
                          <a:cs typeface="+mn-cs"/>
                        </a:rPr>
                        <a:t>Netherlands</a:t>
                      </a:r>
                      <a:endParaRPr lang="en-US" sz="1200" dirty="0"/>
                    </a:p>
                  </a:txBody>
                  <a:tcPr/>
                </a:tc>
                <a:extLst>
                  <a:ext uri="{0D108BD9-81ED-4DB2-BD59-A6C34878D82A}">
                    <a16:rowId xmlns:a16="http://schemas.microsoft.com/office/drawing/2014/main" val="2543869757"/>
                  </a:ext>
                </a:extLst>
              </a:tr>
            </a:tbl>
          </a:graphicData>
        </a:graphic>
      </p:graphicFrame>
      <p:sp>
        <p:nvSpPr>
          <p:cNvPr id="7" name="TextBox 6">
            <a:extLst>
              <a:ext uri="{FF2B5EF4-FFF2-40B4-BE49-F238E27FC236}">
                <a16:creationId xmlns:a16="http://schemas.microsoft.com/office/drawing/2014/main" id="{E918480D-1688-A683-6C06-D3E7F95BB219}"/>
              </a:ext>
            </a:extLst>
          </p:cNvPr>
          <p:cNvSpPr txBox="1"/>
          <p:nvPr/>
        </p:nvSpPr>
        <p:spPr>
          <a:xfrm>
            <a:off x="3545327" y="1093648"/>
            <a:ext cx="7520650" cy="307777"/>
          </a:xfrm>
          <a:prstGeom prst="rect">
            <a:avLst/>
          </a:prstGeom>
          <a:noFill/>
        </p:spPr>
        <p:txBody>
          <a:bodyPr wrap="square">
            <a:spAutoFit/>
          </a:bodyPr>
          <a:lstStyle/>
          <a:p>
            <a:r>
              <a:rPr lang="en-US" sz="1400" i="1" dirty="0">
                <a:cs typeface="Times New Roman" panose="02020603050405020304" pitchFamily="18" charset="0"/>
              </a:rPr>
              <a:t>Table 1. Summary of the Open Access Medical Imaging Alzheimer’s Datasets</a:t>
            </a:r>
          </a:p>
        </p:txBody>
      </p:sp>
      <p:sp>
        <p:nvSpPr>
          <p:cNvPr id="9" name="TextBox 8">
            <a:extLst>
              <a:ext uri="{FF2B5EF4-FFF2-40B4-BE49-F238E27FC236}">
                <a16:creationId xmlns:a16="http://schemas.microsoft.com/office/drawing/2014/main" id="{FEC01E6F-A731-C0BE-97D1-00DF62A26222}"/>
              </a:ext>
            </a:extLst>
          </p:cNvPr>
          <p:cNvSpPr txBox="1"/>
          <p:nvPr/>
        </p:nvSpPr>
        <p:spPr>
          <a:xfrm>
            <a:off x="4662187" y="375927"/>
            <a:ext cx="2867626" cy="646331"/>
          </a:xfrm>
          <a:prstGeom prst="rect">
            <a:avLst/>
          </a:prstGeom>
          <a:noFill/>
        </p:spPr>
        <p:txBody>
          <a:bodyPr wrap="square">
            <a:spAutoFit/>
          </a:bodyPr>
          <a:lstStyle/>
          <a:p>
            <a:r>
              <a:rPr lang="en-US" sz="3600" b="1" dirty="0">
                <a:solidFill>
                  <a:schemeClr val="bg1"/>
                </a:solidFill>
                <a:cs typeface="Times New Roman" panose="02020603050405020304" pitchFamily="18" charset="0"/>
              </a:rPr>
              <a:t>Dataset Gaps</a:t>
            </a:r>
            <a:endParaRPr lang="en-US" sz="36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288440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3813-A4A6-CB9E-E450-53981DC4FA53}"/>
              </a:ext>
            </a:extLst>
          </p:cNvPr>
          <p:cNvSpPr>
            <a:spLocks noGrp="1"/>
          </p:cNvSpPr>
          <p:nvPr>
            <p:ph type="title"/>
          </p:nvPr>
        </p:nvSpPr>
        <p:spPr/>
        <p:txBody>
          <a:bodyPr/>
          <a:lstStyle/>
          <a:p>
            <a:r>
              <a:rPr lang="en-US" dirty="0"/>
              <a:t>Motivation </a:t>
            </a:r>
          </a:p>
        </p:txBody>
      </p:sp>
      <p:sp>
        <p:nvSpPr>
          <p:cNvPr id="4" name="Slide Number Placeholder 3">
            <a:extLst>
              <a:ext uri="{FF2B5EF4-FFF2-40B4-BE49-F238E27FC236}">
                <a16:creationId xmlns:a16="http://schemas.microsoft.com/office/drawing/2014/main" id="{0E0731D4-B859-6CD3-3593-EF44FED9CB47}"/>
              </a:ext>
            </a:extLst>
          </p:cNvPr>
          <p:cNvSpPr>
            <a:spLocks noGrp="1"/>
          </p:cNvSpPr>
          <p:nvPr>
            <p:ph type="sldNum" sz="quarter" idx="12"/>
          </p:nvPr>
        </p:nvSpPr>
        <p:spPr/>
        <p:txBody>
          <a:bodyPr/>
          <a:lstStyle/>
          <a:p>
            <a:fld id="{5C35FCF4-C3EF-BD43-82E0-05BC237DAD2A}" type="slidenum">
              <a:rPr lang="en-US" smtClean="0"/>
              <a:pPr/>
              <a:t>5</a:t>
            </a:fld>
            <a:endParaRPr lang="en-US" dirty="0"/>
          </a:p>
        </p:txBody>
      </p:sp>
      <p:sp>
        <p:nvSpPr>
          <p:cNvPr id="6" name="Content Placeholder 5">
            <a:extLst>
              <a:ext uri="{FF2B5EF4-FFF2-40B4-BE49-F238E27FC236}">
                <a16:creationId xmlns:a16="http://schemas.microsoft.com/office/drawing/2014/main" id="{AB058C99-889F-61A3-79A8-D61F9FF4B880}"/>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3DE811D5-606C-B1CF-6868-F97AEC2FB202}"/>
              </a:ext>
            </a:extLst>
          </p:cNvPr>
          <p:cNvSpPr txBox="1"/>
          <p:nvPr/>
        </p:nvSpPr>
        <p:spPr>
          <a:xfrm>
            <a:off x="906107" y="6362004"/>
            <a:ext cx="1442466" cy="276999"/>
          </a:xfrm>
          <a:prstGeom prst="rect">
            <a:avLst/>
          </a:prstGeom>
          <a:noFill/>
        </p:spPr>
        <p:txBody>
          <a:bodyPr wrap="square">
            <a:spAutoFit/>
          </a:bodyPr>
          <a:lstStyle/>
          <a:p>
            <a:r>
              <a:rPr lang="en-US" sz="1200" dirty="0"/>
              <a:t>ChatGPT output 1</a:t>
            </a:r>
          </a:p>
        </p:txBody>
      </p:sp>
      <p:pic>
        <p:nvPicPr>
          <p:cNvPr id="2052" name="Picture 4" descr="Generated image">
            <a:extLst>
              <a:ext uri="{FF2B5EF4-FFF2-40B4-BE49-F238E27FC236}">
                <a16:creationId xmlns:a16="http://schemas.microsoft.com/office/drawing/2014/main" id="{DA879709-2ADE-1703-2A74-4DFEC370A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355" y="1537526"/>
            <a:ext cx="6571290" cy="438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58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6190-9754-32B3-C32C-F2036E03E4A8}"/>
              </a:ext>
            </a:extLst>
          </p:cNvPr>
          <p:cNvSpPr>
            <a:spLocks noGrp="1"/>
          </p:cNvSpPr>
          <p:nvPr>
            <p:ph type="title"/>
          </p:nvPr>
        </p:nvSpPr>
        <p:spPr>
          <a:xfrm>
            <a:off x="838200" y="43841"/>
            <a:ext cx="10515600" cy="1033398"/>
          </a:xfrm>
        </p:spPr>
        <p:txBody>
          <a:bodyPr/>
          <a:lstStyle/>
          <a:p>
            <a:r>
              <a:rPr lang="en-US" dirty="0"/>
              <a:t>What exactly we are doing?</a:t>
            </a:r>
          </a:p>
        </p:txBody>
      </p:sp>
      <p:sp>
        <p:nvSpPr>
          <p:cNvPr id="4" name="Slide Number Placeholder 3">
            <a:extLst>
              <a:ext uri="{FF2B5EF4-FFF2-40B4-BE49-F238E27FC236}">
                <a16:creationId xmlns:a16="http://schemas.microsoft.com/office/drawing/2014/main" id="{F161C922-3EDA-1FCE-5531-F41900090347}"/>
              </a:ext>
            </a:extLst>
          </p:cNvPr>
          <p:cNvSpPr>
            <a:spLocks noGrp="1"/>
          </p:cNvSpPr>
          <p:nvPr>
            <p:ph type="sldNum" sz="quarter" idx="12"/>
          </p:nvPr>
        </p:nvSpPr>
        <p:spPr/>
        <p:txBody>
          <a:bodyPr/>
          <a:lstStyle/>
          <a:p>
            <a:fld id="{5C35FCF4-C3EF-BD43-82E0-05BC237DAD2A}" type="slidenum">
              <a:rPr lang="en-US" smtClean="0"/>
              <a:pPr/>
              <a:t>6</a:t>
            </a:fld>
            <a:endParaRPr lang="en-US" dirty="0"/>
          </a:p>
        </p:txBody>
      </p:sp>
      <p:pic>
        <p:nvPicPr>
          <p:cNvPr id="10250" name="Picture 10">
            <a:extLst>
              <a:ext uri="{FF2B5EF4-FFF2-40B4-BE49-F238E27FC236}">
                <a16:creationId xmlns:a16="http://schemas.microsoft.com/office/drawing/2014/main" id="{0EC722A9-B03A-A460-94F8-A8B9EBDFEA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2760" y="996549"/>
            <a:ext cx="3524748" cy="55480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127DC3-1426-23E8-8C79-D715871B6BE2}"/>
              </a:ext>
            </a:extLst>
          </p:cNvPr>
          <p:cNvSpPr txBox="1"/>
          <p:nvPr/>
        </p:nvSpPr>
        <p:spPr>
          <a:xfrm>
            <a:off x="5997284" y="1339499"/>
            <a:ext cx="5743612" cy="3139321"/>
          </a:xfrm>
          <a:prstGeom prst="rect">
            <a:avLst/>
          </a:prstGeom>
          <a:noFill/>
        </p:spPr>
        <p:txBody>
          <a:bodyPr wrap="square">
            <a:spAutoFit/>
          </a:bodyPr>
          <a:lstStyle/>
          <a:p>
            <a:r>
              <a:rPr lang="en-US" dirty="0"/>
              <a:t>Q1: Which specific AI model will show to be effective for Alzheimer’s Disease (AD) Diagnosis?</a:t>
            </a:r>
          </a:p>
          <a:p>
            <a:endParaRPr lang="en-US" dirty="0"/>
          </a:p>
          <a:p>
            <a:r>
              <a:rPr lang="en-US" dirty="0"/>
              <a:t>Q2: How do fairness metrics evaluate the AD or classification models?</a:t>
            </a:r>
          </a:p>
          <a:p>
            <a:endParaRPr lang="en-US" dirty="0"/>
          </a:p>
          <a:p>
            <a:r>
              <a:rPr lang="en-US" dirty="0"/>
              <a:t>Q3: How do the decision-making processes of different AI models work when explaining AD?</a:t>
            </a:r>
          </a:p>
          <a:p>
            <a:endParaRPr lang="en-US" dirty="0"/>
          </a:p>
          <a:p>
            <a:r>
              <a:rPr lang="en-US" dirty="0"/>
              <a:t>Q4: What are the challenges and open research directions in AD diagnosing?</a:t>
            </a:r>
          </a:p>
        </p:txBody>
      </p:sp>
      <p:sp>
        <p:nvSpPr>
          <p:cNvPr id="3" name="TextBox 2">
            <a:extLst>
              <a:ext uri="{FF2B5EF4-FFF2-40B4-BE49-F238E27FC236}">
                <a16:creationId xmlns:a16="http://schemas.microsoft.com/office/drawing/2014/main" id="{FE541EB9-4C00-0ED6-29D9-AAA5ED51967D}"/>
              </a:ext>
            </a:extLst>
          </p:cNvPr>
          <p:cNvSpPr txBox="1"/>
          <p:nvPr/>
        </p:nvSpPr>
        <p:spPr>
          <a:xfrm>
            <a:off x="2459921" y="6474707"/>
            <a:ext cx="3396606" cy="307777"/>
          </a:xfrm>
          <a:prstGeom prst="rect">
            <a:avLst/>
          </a:prstGeom>
          <a:noFill/>
        </p:spPr>
        <p:txBody>
          <a:bodyPr wrap="square">
            <a:spAutoFit/>
          </a:bodyPr>
          <a:lstStyle/>
          <a:p>
            <a:r>
              <a:rPr lang="en-US" sz="1400" i="1" dirty="0"/>
              <a:t>Figure. 1. </a:t>
            </a:r>
            <a:r>
              <a:rPr lang="en-US" sz="1400" i="1" dirty="0" err="1"/>
              <a:t>WorkFlow</a:t>
            </a:r>
            <a:r>
              <a:rPr lang="en-US" sz="1400" i="1" dirty="0"/>
              <a:t> of the project.</a:t>
            </a:r>
          </a:p>
        </p:txBody>
      </p:sp>
    </p:spTree>
    <p:extLst>
      <p:ext uri="{BB962C8B-B14F-4D97-AF65-F5344CB8AC3E}">
        <p14:creationId xmlns:p14="http://schemas.microsoft.com/office/powerpoint/2010/main" val="43691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B4E8-1235-73F2-0D52-BEF70D7E8041}"/>
              </a:ext>
            </a:extLst>
          </p:cNvPr>
          <p:cNvSpPr>
            <a:spLocks noGrp="1"/>
          </p:cNvSpPr>
          <p:nvPr>
            <p:ph type="title"/>
          </p:nvPr>
        </p:nvSpPr>
        <p:spPr/>
        <p:txBody>
          <a:bodyPr/>
          <a:lstStyle/>
          <a:p>
            <a:r>
              <a:rPr lang="en-US" dirty="0"/>
              <a:t>Dataset Description</a:t>
            </a:r>
          </a:p>
        </p:txBody>
      </p:sp>
      <p:sp>
        <p:nvSpPr>
          <p:cNvPr id="4" name="Slide Number Placeholder 3">
            <a:extLst>
              <a:ext uri="{FF2B5EF4-FFF2-40B4-BE49-F238E27FC236}">
                <a16:creationId xmlns:a16="http://schemas.microsoft.com/office/drawing/2014/main" id="{C8AD9C28-77CC-5888-5F73-AA33F34E71B0}"/>
              </a:ext>
            </a:extLst>
          </p:cNvPr>
          <p:cNvSpPr>
            <a:spLocks noGrp="1"/>
          </p:cNvSpPr>
          <p:nvPr>
            <p:ph type="sldNum" sz="quarter" idx="12"/>
          </p:nvPr>
        </p:nvSpPr>
        <p:spPr/>
        <p:txBody>
          <a:bodyPr/>
          <a:lstStyle/>
          <a:p>
            <a:fld id="{5C35FCF4-C3EF-BD43-82E0-05BC237DAD2A}" type="slidenum">
              <a:rPr lang="en-US" smtClean="0"/>
              <a:pPr/>
              <a:t>7</a:t>
            </a:fld>
            <a:endParaRPr lang="en-US" dirty="0"/>
          </a:p>
        </p:txBody>
      </p:sp>
      <p:graphicFrame>
        <p:nvGraphicFramePr>
          <p:cNvPr id="5" name="Table 4">
            <a:extLst>
              <a:ext uri="{FF2B5EF4-FFF2-40B4-BE49-F238E27FC236}">
                <a16:creationId xmlns:a16="http://schemas.microsoft.com/office/drawing/2014/main" id="{04B16A01-EB47-EB08-8903-83397A152AE8}"/>
              </a:ext>
            </a:extLst>
          </p:cNvPr>
          <p:cNvGraphicFramePr>
            <a:graphicFrameLocks noGrp="1"/>
          </p:cNvGraphicFramePr>
          <p:nvPr>
            <p:extLst>
              <p:ext uri="{D42A27DB-BD31-4B8C-83A1-F6EECF244321}">
                <p14:modId xmlns:p14="http://schemas.microsoft.com/office/powerpoint/2010/main" val="2127537696"/>
              </p:ext>
            </p:extLst>
          </p:nvPr>
        </p:nvGraphicFramePr>
        <p:xfrm>
          <a:off x="5902724" y="1508800"/>
          <a:ext cx="6217263" cy="5298440"/>
        </p:xfrm>
        <a:graphic>
          <a:graphicData uri="http://schemas.openxmlformats.org/drawingml/2006/table">
            <a:tbl>
              <a:tblPr firstRow="1" bandRow="1">
                <a:tableStyleId>{5C22544A-7EE6-4342-B048-85BDC9FD1C3A}</a:tableStyleId>
              </a:tblPr>
              <a:tblGrid>
                <a:gridCol w="906829">
                  <a:extLst>
                    <a:ext uri="{9D8B030D-6E8A-4147-A177-3AD203B41FA5}">
                      <a16:colId xmlns:a16="http://schemas.microsoft.com/office/drawing/2014/main" val="1270678168"/>
                    </a:ext>
                  </a:extLst>
                </a:gridCol>
                <a:gridCol w="877824">
                  <a:extLst>
                    <a:ext uri="{9D8B030D-6E8A-4147-A177-3AD203B41FA5}">
                      <a16:colId xmlns:a16="http://schemas.microsoft.com/office/drawing/2014/main" val="1356863606"/>
                    </a:ext>
                  </a:extLst>
                </a:gridCol>
                <a:gridCol w="4432610">
                  <a:extLst>
                    <a:ext uri="{9D8B030D-6E8A-4147-A177-3AD203B41FA5}">
                      <a16:colId xmlns:a16="http://schemas.microsoft.com/office/drawing/2014/main" val="3205993265"/>
                    </a:ext>
                  </a:extLst>
                </a:gridCol>
              </a:tblGrid>
              <a:tr h="370840">
                <a:tc>
                  <a:txBody>
                    <a:bodyPr/>
                    <a:lstStyle/>
                    <a:p>
                      <a:r>
                        <a:rPr lang="en-US" sz="1400" dirty="0"/>
                        <a:t>Measure</a:t>
                      </a:r>
                    </a:p>
                  </a:txBody>
                  <a:tcPr/>
                </a:tc>
                <a:tc>
                  <a:txBody>
                    <a:bodyPr/>
                    <a:lstStyle/>
                    <a:p>
                      <a:r>
                        <a:rPr lang="en-US" sz="1400" dirty="0"/>
                        <a:t>Format </a:t>
                      </a:r>
                    </a:p>
                  </a:txBody>
                  <a:tcPr/>
                </a:tc>
                <a:tc>
                  <a:txBody>
                    <a:bodyPr/>
                    <a:lstStyle/>
                    <a:p>
                      <a:r>
                        <a:rPr lang="en-US" sz="1400" dirty="0"/>
                        <a:t>Definition</a:t>
                      </a:r>
                    </a:p>
                  </a:txBody>
                  <a:tcPr/>
                </a:tc>
                <a:extLst>
                  <a:ext uri="{0D108BD9-81ED-4DB2-BD59-A6C34878D82A}">
                    <a16:rowId xmlns:a16="http://schemas.microsoft.com/office/drawing/2014/main" val="2548242275"/>
                  </a:ext>
                </a:extLst>
              </a:tr>
              <a:tr h="370840">
                <a:tc>
                  <a:txBody>
                    <a:bodyPr/>
                    <a:lstStyle/>
                    <a:p>
                      <a:r>
                        <a:rPr lang="en-US" sz="1400" dirty="0"/>
                        <a:t>Age</a:t>
                      </a:r>
                    </a:p>
                  </a:txBody>
                  <a:tcPr/>
                </a:tc>
                <a:tc>
                  <a:txBody>
                    <a:bodyPr/>
                    <a:lstStyle/>
                    <a:p>
                      <a:r>
                        <a:rPr lang="en-US" sz="1400" dirty="0"/>
                        <a:t>Integer </a:t>
                      </a:r>
                    </a:p>
                  </a:txBody>
                  <a:tcPr/>
                </a:tc>
                <a:tc>
                  <a:txBody>
                    <a:bodyPr/>
                    <a:lstStyle/>
                    <a:p>
                      <a:r>
                        <a:rPr lang="en-US" sz="1400" dirty="0"/>
                        <a:t>Age at time of image acquisition (years)</a:t>
                      </a:r>
                    </a:p>
                  </a:txBody>
                  <a:tcPr/>
                </a:tc>
                <a:extLst>
                  <a:ext uri="{0D108BD9-81ED-4DB2-BD59-A6C34878D82A}">
                    <a16:rowId xmlns:a16="http://schemas.microsoft.com/office/drawing/2014/main" val="2928650850"/>
                  </a:ext>
                </a:extLst>
              </a:tr>
              <a:tr h="370840">
                <a:tc>
                  <a:txBody>
                    <a:bodyPr/>
                    <a:lstStyle/>
                    <a:p>
                      <a:r>
                        <a:rPr lang="en-US" sz="1400" dirty="0"/>
                        <a:t>Sex</a:t>
                      </a:r>
                    </a:p>
                  </a:txBody>
                  <a:tcPr/>
                </a:tc>
                <a:tc>
                  <a:txBody>
                    <a:bodyPr/>
                    <a:lstStyle/>
                    <a:p>
                      <a:r>
                        <a:rPr lang="en-US" sz="1400" dirty="0"/>
                        <a:t>Category</a:t>
                      </a:r>
                    </a:p>
                  </a:txBody>
                  <a:tcPr/>
                </a:tc>
                <a:tc>
                  <a:txBody>
                    <a:bodyPr/>
                    <a:lstStyle/>
                    <a:p>
                      <a:r>
                        <a:rPr lang="en-US" sz="1400" dirty="0"/>
                        <a:t>Sex (M or F)</a:t>
                      </a:r>
                    </a:p>
                  </a:txBody>
                  <a:tcPr/>
                </a:tc>
                <a:extLst>
                  <a:ext uri="{0D108BD9-81ED-4DB2-BD59-A6C34878D82A}">
                    <a16:rowId xmlns:a16="http://schemas.microsoft.com/office/drawing/2014/main" val="3414635638"/>
                  </a:ext>
                </a:extLst>
              </a:tr>
              <a:tr h="370840">
                <a:tc>
                  <a:txBody>
                    <a:bodyPr/>
                    <a:lstStyle/>
                    <a:p>
                      <a:r>
                        <a:rPr lang="en-US" sz="1400" dirty="0"/>
                        <a:t>Education</a:t>
                      </a:r>
                    </a:p>
                  </a:txBody>
                  <a:tcPr/>
                </a:tc>
                <a:tc>
                  <a:txBody>
                    <a:bodyPr/>
                    <a:lstStyle/>
                    <a:p>
                      <a:r>
                        <a:rPr lang="en-US" sz="1400" dirty="0"/>
                        <a:t>Integer</a:t>
                      </a:r>
                    </a:p>
                  </a:txBody>
                  <a:tcPr/>
                </a:tc>
                <a:tc>
                  <a:txBody>
                    <a:bodyPr/>
                    <a:lstStyle/>
                    <a:p>
                      <a:r>
                        <a:rPr lang="en-US" sz="1400" dirty="0"/>
                        <a:t>Years of education</a:t>
                      </a:r>
                    </a:p>
                  </a:txBody>
                  <a:tcPr/>
                </a:tc>
                <a:extLst>
                  <a:ext uri="{0D108BD9-81ED-4DB2-BD59-A6C34878D82A}">
                    <a16:rowId xmlns:a16="http://schemas.microsoft.com/office/drawing/2014/main" val="268355838"/>
                  </a:ext>
                </a:extLst>
              </a:tr>
              <a:tr h="370840">
                <a:tc>
                  <a:txBody>
                    <a:bodyPr/>
                    <a:lstStyle/>
                    <a:p>
                      <a:r>
                        <a:rPr lang="en-US" sz="1400" dirty="0"/>
                        <a:t>SES</a:t>
                      </a:r>
                    </a:p>
                  </a:txBody>
                  <a:tcPr/>
                </a:tc>
                <a:tc>
                  <a:txBody>
                    <a:bodyPr/>
                    <a:lstStyle/>
                    <a:p>
                      <a:r>
                        <a:rPr lang="en-US" sz="1400" dirty="0"/>
                        <a:t>Integer </a:t>
                      </a:r>
                    </a:p>
                  </a:txBody>
                  <a:tcPr/>
                </a:tc>
                <a:tc>
                  <a:txBody>
                    <a:bodyPr/>
                    <a:lstStyle/>
                    <a:p>
                      <a:r>
                        <a:rPr lang="en-US" sz="1400" dirty="0"/>
                        <a:t>Socioeconomic status as assessed by the Hollingshead Index of Social Position and classified into categories from 1 (highest status) to 5 (lowest status)</a:t>
                      </a:r>
                    </a:p>
                  </a:txBody>
                  <a:tcPr/>
                </a:tc>
                <a:extLst>
                  <a:ext uri="{0D108BD9-81ED-4DB2-BD59-A6C34878D82A}">
                    <a16:rowId xmlns:a16="http://schemas.microsoft.com/office/drawing/2014/main" val="1068638979"/>
                  </a:ext>
                </a:extLst>
              </a:tr>
              <a:tr h="370840">
                <a:tc>
                  <a:txBody>
                    <a:bodyPr/>
                    <a:lstStyle/>
                    <a:p>
                      <a:r>
                        <a:rPr lang="en-US" sz="1400" dirty="0"/>
                        <a:t>MMSE</a:t>
                      </a:r>
                    </a:p>
                  </a:txBody>
                  <a:tcPr/>
                </a:tc>
                <a:tc>
                  <a:txBody>
                    <a:bodyPr/>
                    <a:lstStyle/>
                    <a:p>
                      <a:r>
                        <a:rPr lang="en-US" sz="1400" dirty="0"/>
                        <a:t>Integer</a:t>
                      </a:r>
                    </a:p>
                  </a:txBody>
                  <a:tcPr/>
                </a:tc>
                <a:tc>
                  <a:txBody>
                    <a:bodyPr/>
                    <a:lstStyle/>
                    <a:p>
                      <a:r>
                        <a:rPr lang="en-US" sz="1400" dirty="0"/>
                        <a:t>Mini-Mental State Examination score (range is from 0 [worst] to 30 [best])</a:t>
                      </a:r>
                    </a:p>
                  </a:txBody>
                  <a:tcPr/>
                </a:tc>
                <a:extLst>
                  <a:ext uri="{0D108BD9-81ED-4DB2-BD59-A6C34878D82A}">
                    <a16:rowId xmlns:a16="http://schemas.microsoft.com/office/drawing/2014/main" val="3585238695"/>
                  </a:ext>
                </a:extLst>
              </a:tr>
              <a:tr h="370840">
                <a:tc>
                  <a:txBody>
                    <a:bodyPr/>
                    <a:lstStyle/>
                    <a:p>
                      <a:r>
                        <a:rPr lang="en-US" sz="1400" dirty="0"/>
                        <a:t>CDR</a:t>
                      </a:r>
                    </a:p>
                  </a:txBody>
                  <a:tcPr/>
                </a:tc>
                <a:tc>
                  <a:txBody>
                    <a:bodyPr/>
                    <a:lstStyle/>
                    <a:p>
                      <a:r>
                        <a:rPr lang="en-US" sz="1400" dirty="0"/>
                        <a:t>Float</a:t>
                      </a:r>
                    </a:p>
                  </a:txBody>
                  <a:tcPr/>
                </a:tc>
                <a:tc>
                  <a:txBody>
                    <a:bodyPr/>
                    <a:lstStyle/>
                    <a:p>
                      <a:r>
                        <a:rPr lang="en-US" sz="1400" dirty="0"/>
                        <a:t>Clinical Dementia Rating. (0 = no dementia, 0.5 = very mild AD, 1 = mild AD, 2. = moderate AD)</a:t>
                      </a:r>
                    </a:p>
                  </a:txBody>
                  <a:tcPr/>
                </a:tc>
                <a:extLst>
                  <a:ext uri="{0D108BD9-81ED-4DB2-BD59-A6C34878D82A}">
                    <a16:rowId xmlns:a16="http://schemas.microsoft.com/office/drawing/2014/main" val="2477078398"/>
                  </a:ext>
                </a:extLst>
              </a:tr>
              <a:tr h="370840">
                <a:tc>
                  <a:txBody>
                    <a:bodyPr/>
                    <a:lstStyle/>
                    <a:p>
                      <a:r>
                        <a:rPr lang="en-US" sz="1400" dirty="0"/>
                        <a:t>ASF</a:t>
                      </a:r>
                    </a:p>
                  </a:txBody>
                  <a:tcPr/>
                </a:tc>
                <a:tc>
                  <a:txBody>
                    <a:bodyPr/>
                    <a:lstStyle/>
                    <a:p>
                      <a:r>
                        <a:rPr lang="en-US" sz="1400" dirty="0"/>
                        <a:t>Float</a:t>
                      </a:r>
                    </a:p>
                  </a:txBody>
                  <a:tcPr/>
                </a:tc>
                <a:tc>
                  <a:txBody>
                    <a:bodyPr/>
                    <a:lstStyle/>
                    <a:p>
                      <a:r>
                        <a:rPr lang="en-US" sz="1400" dirty="0"/>
                        <a:t>Atlas scaling factor (unitless). Computed scaling factor that transforms native-space brain and skull to the atlas target (i.e. the determinant of the transform matrix)</a:t>
                      </a:r>
                    </a:p>
                  </a:txBody>
                  <a:tcPr/>
                </a:tc>
                <a:extLst>
                  <a:ext uri="{0D108BD9-81ED-4DB2-BD59-A6C34878D82A}">
                    <a16:rowId xmlns:a16="http://schemas.microsoft.com/office/drawing/2014/main" val="2664359994"/>
                  </a:ext>
                </a:extLst>
              </a:tr>
              <a:tr h="370840">
                <a:tc>
                  <a:txBody>
                    <a:bodyPr/>
                    <a:lstStyle/>
                    <a:p>
                      <a:r>
                        <a:rPr lang="en-US" sz="1400" dirty="0" err="1"/>
                        <a:t>eTIV</a:t>
                      </a:r>
                      <a:endParaRPr lang="en-US" sz="1400" dirty="0"/>
                    </a:p>
                  </a:txBody>
                  <a:tcPr/>
                </a:tc>
                <a:tc>
                  <a:txBody>
                    <a:bodyPr/>
                    <a:lstStyle/>
                    <a:p>
                      <a:r>
                        <a:rPr lang="en-US" sz="1400" dirty="0"/>
                        <a:t>Float </a:t>
                      </a:r>
                    </a:p>
                  </a:txBody>
                  <a:tcPr/>
                </a:tc>
                <a:tc>
                  <a:txBody>
                    <a:bodyPr/>
                    <a:lstStyle/>
                    <a:p>
                      <a:r>
                        <a:rPr lang="en-US" sz="1400" dirty="0"/>
                        <a:t>Estimated total intracranial volume (cm3)</a:t>
                      </a:r>
                    </a:p>
                  </a:txBody>
                  <a:tcPr/>
                </a:tc>
                <a:extLst>
                  <a:ext uri="{0D108BD9-81ED-4DB2-BD59-A6C34878D82A}">
                    <a16:rowId xmlns:a16="http://schemas.microsoft.com/office/drawing/2014/main" val="4071008513"/>
                  </a:ext>
                </a:extLst>
              </a:tr>
              <a:tr h="370840">
                <a:tc>
                  <a:txBody>
                    <a:bodyPr/>
                    <a:lstStyle/>
                    <a:p>
                      <a:r>
                        <a:rPr lang="en-US" sz="1400" dirty="0" err="1"/>
                        <a:t>nWBV</a:t>
                      </a:r>
                      <a:endParaRPr lang="en-US" sz="1400" dirty="0"/>
                    </a:p>
                  </a:txBody>
                  <a:tcPr/>
                </a:tc>
                <a:tc>
                  <a:txBody>
                    <a:bodyPr/>
                    <a:lstStyle/>
                    <a:p>
                      <a:r>
                        <a:rPr lang="en-US" sz="1400" dirty="0"/>
                        <a:t>Float</a:t>
                      </a:r>
                    </a:p>
                  </a:txBody>
                  <a:tcPr/>
                </a:tc>
                <a:tc>
                  <a:txBody>
                    <a:bodyPr/>
                    <a:lstStyle/>
                    <a:p>
                      <a:r>
                        <a:rPr lang="en-US" sz="1400" dirty="0"/>
                        <a:t>Normalized whole brain volume, expressed as a percent of all voxels in the atlas-masked image that are labeled as gray or white matter by the automated tissue segmentation process</a:t>
                      </a:r>
                    </a:p>
                  </a:txBody>
                  <a:tcPr/>
                </a:tc>
                <a:extLst>
                  <a:ext uri="{0D108BD9-81ED-4DB2-BD59-A6C34878D82A}">
                    <a16:rowId xmlns:a16="http://schemas.microsoft.com/office/drawing/2014/main" val="717598300"/>
                  </a:ext>
                </a:extLst>
              </a:tr>
            </a:tbl>
          </a:graphicData>
        </a:graphic>
      </p:graphicFrame>
      <p:sp>
        <p:nvSpPr>
          <p:cNvPr id="7" name="Content Placeholder 6">
            <a:extLst>
              <a:ext uri="{FF2B5EF4-FFF2-40B4-BE49-F238E27FC236}">
                <a16:creationId xmlns:a16="http://schemas.microsoft.com/office/drawing/2014/main" id="{3CE6C97E-72CC-97BE-75CF-B81FE6DF7C59}"/>
              </a:ext>
            </a:extLst>
          </p:cNvPr>
          <p:cNvSpPr>
            <a:spLocks noGrp="1"/>
          </p:cNvSpPr>
          <p:nvPr>
            <p:ph idx="1"/>
          </p:nvPr>
        </p:nvSpPr>
        <p:spPr>
          <a:xfrm>
            <a:off x="720249" y="1244074"/>
            <a:ext cx="4729576" cy="1156795"/>
          </a:xfrm>
        </p:spPr>
        <p:txBody>
          <a:bodyPr/>
          <a:lstStyle/>
          <a:p>
            <a:pPr marL="0" indent="0">
              <a:buNone/>
            </a:pPr>
            <a:r>
              <a:rPr lang="en-US" sz="2000" dirty="0"/>
              <a:t>Open Access Series of Imaging Studies subset-2 (OASIS-2) Dataset</a:t>
            </a:r>
            <a:r>
              <a:rPr lang="en-US" sz="2000" baseline="30000" dirty="0"/>
              <a:t>2</a:t>
            </a:r>
          </a:p>
          <a:p>
            <a:endParaRPr lang="en-US" dirty="0"/>
          </a:p>
          <a:p>
            <a:pPr marL="0" indent="0">
              <a:buNone/>
            </a:pPr>
            <a:endParaRPr lang="en-US" dirty="0"/>
          </a:p>
        </p:txBody>
      </p:sp>
      <p:sp>
        <p:nvSpPr>
          <p:cNvPr id="6" name="TextBox 5">
            <a:extLst>
              <a:ext uri="{FF2B5EF4-FFF2-40B4-BE49-F238E27FC236}">
                <a16:creationId xmlns:a16="http://schemas.microsoft.com/office/drawing/2014/main" id="{7D0637CD-D1EF-C1C5-4E07-BDE7CF96CB11}"/>
              </a:ext>
            </a:extLst>
          </p:cNvPr>
          <p:cNvSpPr txBox="1"/>
          <p:nvPr/>
        </p:nvSpPr>
        <p:spPr>
          <a:xfrm>
            <a:off x="7509510" y="1201023"/>
            <a:ext cx="3271266" cy="307777"/>
          </a:xfrm>
          <a:prstGeom prst="rect">
            <a:avLst/>
          </a:prstGeom>
          <a:noFill/>
        </p:spPr>
        <p:txBody>
          <a:bodyPr wrap="square">
            <a:spAutoFit/>
          </a:bodyPr>
          <a:lstStyle/>
          <a:p>
            <a:r>
              <a:rPr lang="en-US" sz="1400" i="1" dirty="0"/>
              <a:t>Table 2. Features of OASIS-2 Dataset</a:t>
            </a:r>
          </a:p>
        </p:txBody>
      </p:sp>
      <p:sp>
        <p:nvSpPr>
          <p:cNvPr id="9" name="Content Placeholder 8">
            <a:extLst>
              <a:ext uri="{FF2B5EF4-FFF2-40B4-BE49-F238E27FC236}">
                <a16:creationId xmlns:a16="http://schemas.microsoft.com/office/drawing/2014/main" id="{151D2A41-56E2-A26A-1B52-392F84457533}"/>
              </a:ext>
            </a:extLst>
          </p:cNvPr>
          <p:cNvSpPr txBox="1">
            <a:spLocks/>
          </p:cNvSpPr>
          <p:nvPr/>
        </p:nvSpPr>
        <p:spPr>
          <a:xfrm>
            <a:off x="562627" y="2058734"/>
            <a:ext cx="4999097" cy="3171634"/>
          </a:xfrm>
          <a:prstGeom prst="rect">
            <a:avLst/>
          </a:prstGeom>
        </p:spPr>
        <p:txBody>
          <a:bodyPr/>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dirty="0"/>
              <a:t>Dataset Type: Longitudinal Tabular dataset.</a:t>
            </a:r>
            <a:endParaRPr lang="en-US" sz="1800" dirty="0"/>
          </a:p>
          <a:p>
            <a:r>
              <a:rPr lang="en-US" sz="1800" dirty="0"/>
              <a:t>Subjects: Total 373 out of 150 unique Subject IDs</a:t>
            </a:r>
          </a:p>
          <a:p>
            <a:pPr marL="0" indent="0">
              <a:buNone/>
            </a:pPr>
            <a:r>
              <a:rPr lang="en-US" sz="1800" dirty="0"/>
              <a:t>      Nondemented: 190 subjects</a:t>
            </a:r>
          </a:p>
          <a:p>
            <a:pPr marL="0" indent="0">
              <a:buNone/>
            </a:pPr>
            <a:r>
              <a:rPr lang="en-US" sz="1800" dirty="0"/>
              <a:t>      Demented: 146 subjects</a:t>
            </a:r>
          </a:p>
          <a:p>
            <a:pPr marL="0" indent="0">
              <a:buNone/>
            </a:pPr>
            <a:r>
              <a:rPr lang="en-US" sz="1800" dirty="0"/>
              <a:t>       Converted: 37 subjects</a:t>
            </a:r>
          </a:p>
          <a:p>
            <a:r>
              <a:rPr lang="en-US" sz="1800" dirty="0"/>
              <a:t>Age 60–96</a:t>
            </a:r>
          </a:p>
          <a:p>
            <a:r>
              <a:rPr lang="en-US" sz="1800" dirty="0"/>
              <a:t>Right-handed</a:t>
            </a:r>
          </a:p>
          <a:p>
            <a:r>
              <a:rPr lang="en-US" sz="1800" dirty="0"/>
              <a:t>Visits: Each subject has 2–5 MRI sessions.</a:t>
            </a:r>
          </a:p>
          <a:p>
            <a:endParaRPr lang="en-US" sz="1800" dirty="0"/>
          </a:p>
          <a:p>
            <a:pPr marL="0" indent="0">
              <a:buNone/>
            </a:pPr>
            <a:endParaRPr lang="en-US" sz="1800" dirty="0"/>
          </a:p>
        </p:txBody>
      </p:sp>
    </p:spTree>
    <p:extLst>
      <p:ext uri="{BB962C8B-B14F-4D97-AF65-F5344CB8AC3E}">
        <p14:creationId xmlns:p14="http://schemas.microsoft.com/office/powerpoint/2010/main" val="2918775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F9EB-7490-99F1-5E5A-C744B3B569B1}"/>
              </a:ext>
            </a:extLst>
          </p:cNvPr>
          <p:cNvSpPr>
            <a:spLocks noGrp="1"/>
          </p:cNvSpPr>
          <p:nvPr>
            <p:ph type="title"/>
          </p:nvPr>
        </p:nvSpPr>
        <p:spPr/>
        <p:txBody>
          <a:bodyPr/>
          <a:lstStyle/>
          <a:p>
            <a:r>
              <a:rPr lang="en-US" dirty="0"/>
              <a:t>Data Exploration</a:t>
            </a:r>
          </a:p>
        </p:txBody>
      </p:sp>
      <p:sp>
        <p:nvSpPr>
          <p:cNvPr id="4" name="Slide Number Placeholder 3">
            <a:extLst>
              <a:ext uri="{FF2B5EF4-FFF2-40B4-BE49-F238E27FC236}">
                <a16:creationId xmlns:a16="http://schemas.microsoft.com/office/drawing/2014/main" id="{F4A7023D-F2CC-E3A0-4E31-F0009C552310}"/>
              </a:ext>
            </a:extLst>
          </p:cNvPr>
          <p:cNvSpPr>
            <a:spLocks noGrp="1"/>
          </p:cNvSpPr>
          <p:nvPr>
            <p:ph type="sldNum" sz="quarter" idx="12"/>
          </p:nvPr>
        </p:nvSpPr>
        <p:spPr/>
        <p:txBody>
          <a:bodyPr/>
          <a:lstStyle/>
          <a:p>
            <a:fld id="{5C35FCF4-C3EF-BD43-82E0-05BC237DAD2A}" type="slidenum">
              <a:rPr lang="en-US" smtClean="0"/>
              <a:pPr/>
              <a:t>8</a:t>
            </a:fld>
            <a:endParaRPr lang="en-US" dirty="0"/>
          </a:p>
        </p:txBody>
      </p:sp>
      <p:pic>
        <p:nvPicPr>
          <p:cNvPr id="2050" name="Picture 2">
            <a:extLst>
              <a:ext uri="{FF2B5EF4-FFF2-40B4-BE49-F238E27FC236}">
                <a16:creationId xmlns:a16="http://schemas.microsoft.com/office/drawing/2014/main" id="{98E0D54B-0929-3548-A27A-13BD9502C6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05" b="72826"/>
          <a:stretch/>
        </p:blipFill>
        <p:spPr bwMode="auto">
          <a:xfrm>
            <a:off x="612093" y="1152779"/>
            <a:ext cx="10967814" cy="24499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3B6C9F-58E8-0AD9-5494-4E68D8E9E4DF}"/>
              </a:ext>
            </a:extLst>
          </p:cNvPr>
          <p:cNvSpPr txBox="1"/>
          <p:nvPr/>
        </p:nvSpPr>
        <p:spPr>
          <a:xfrm>
            <a:off x="4111282" y="6377437"/>
            <a:ext cx="7824978" cy="307777"/>
          </a:xfrm>
          <a:prstGeom prst="rect">
            <a:avLst/>
          </a:prstGeom>
          <a:noFill/>
        </p:spPr>
        <p:txBody>
          <a:bodyPr wrap="square">
            <a:spAutoFit/>
          </a:bodyPr>
          <a:lstStyle/>
          <a:p>
            <a:r>
              <a:rPr lang="en-US" sz="1400" i="1" dirty="0"/>
              <a:t>Figure. 2. Distribution of Numeric Features with Units and Counts.</a:t>
            </a:r>
          </a:p>
        </p:txBody>
      </p:sp>
      <p:pic>
        <p:nvPicPr>
          <p:cNvPr id="5" name="Picture 2">
            <a:extLst>
              <a:ext uri="{FF2B5EF4-FFF2-40B4-BE49-F238E27FC236}">
                <a16:creationId xmlns:a16="http://schemas.microsoft.com/office/drawing/2014/main" id="{8A529DF2-246C-D80F-8409-9FA057CE15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174" r="33131" b="48605"/>
          <a:stretch/>
        </p:blipFill>
        <p:spPr bwMode="auto">
          <a:xfrm>
            <a:off x="612093" y="3678277"/>
            <a:ext cx="7334043" cy="2395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FA413C1-70E6-CD19-3E38-BB12CA7155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190" r="66592" b="24138"/>
          <a:stretch/>
        </p:blipFill>
        <p:spPr bwMode="auto">
          <a:xfrm>
            <a:off x="8023771" y="3629361"/>
            <a:ext cx="3670598" cy="244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7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8C0C-D3C1-9223-E2A5-19818CE6A80C}"/>
              </a:ext>
            </a:extLst>
          </p:cNvPr>
          <p:cNvSpPr>
            <a:spLocks noGrp="1"/>
          </p:cNvSpPr>
          <p:nvPr>
            <p:ph type="title"/>
          </p:nvPr>
        </p:nvSpPr>
        <p:spPr/>
        <p:txBody>
          <a:bodyPr/>
          <a:lstStyle/>
          <a:p>
            <a:r>
              <a:rPr lang="en-US" dirty="0"/>
              <a:t>Data Exploration</a:t>
            </a:r>
          </a:p>
        </p:txBody>
      </p:sp>
      <p:sp>
        <p:nvSpPr>
          <p:cNvPr id="4" name="Slide Number Placeholder 3">
            <a:extLst>
              <a:ext uri="{FF2B5EF4-FFF2-40B4-BE49-F238E27FC236}">
                <a16:creationId xmlns:a16="http://schemas.microsoft.com/office/drawing/2014/main" id="{B3EF4AF0-DF95-399B-ED8A-CCC81F5FDB80}"/>
              </a:ext>
            </a:extLst>
          </p:cNvPr>
          <p:cNvSpPr>
            <a:spLocks noGrp="1"/>
          </p:cNvSpPr>
          <p:nvPr>
            <p:ph type="sldNum" sz="quarter" idx="12"/>
          </p:nvPr>
        </p:nvSpPr>
        <p:spPr/>
        <p:txBody>
          <a:bodyPr/>
          <a:lstStyle/>
          <a:p>
            <a:fld id="{5C35FCF4-C3EF-BD43-82E0-05BC237DAD2A}" type="slidenum">
              <a:rPr lang="en-US" smtClean="0"/>
              <a:pPr/>
              <a:t>9</a:t>
            </a:fld>
            <a:endParaRPr lang="en-US" dirty="0"/>
          </a:p>
        </p:txBody>
      </p:sp>
      <p:pic>
        <p:nvPicPr>
          <p:cNvPr id="7170" name="Picture 2">
            <a:extLst>
              <a:ext uri="{FF2B5EF4-FFF2-40B4-BE49-F238E27FC236}">
                <a16:creationId xmlns:a16="http://schemas.microsoft.com/office/drawing/2014/main" id="{C96C8A8C-8FD6-D307-F289-D2E336F74C5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9740"/>
          <a:stretch/>
        </p:blipFill>
        <p:spPr bwMode="auto">
          <a:xfrm>
            <a:off x="2758495" y="1216152"/>
            <a:ext cx="7184014" cy="3019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BC2CD8-E333-8D00-B9CF-0067C2E87152}"/>
              </a:ext>
            </a:extLst>
          </p:cNvPr>
          <p:cNvSpPr txBox="1"/>
          <p:nvPr/>
        </p:nvSpPr>
        <p:spPr>
          <a:xfrm>
            <a:off x="4434348" y="6283635"/>
            <a:ext cx="3572748" cy="307777"/>
          </a:xfrm>
          <a:prstGeom prst="rect">
            <a:avLst/>
          </a:prstGeom>
          <a:noFill/>
        </p:spPr>
        <p:txBody>
          <a:bodyPr wrap="square">
            <a:spAutoFit/>
          </a:bodyPr>
          <a:lstStyle/>
          <a:p>
            <a:r>
              <a:rPr lang="en-US" sz="1400" i="1" dirty="0"/>
              <a:t>Figure. 3. Box Plot of Potential Outliers.</a:t>
            </a:r>
          </a:p>
        </p:txBody>
      </p:sp>
      <p:pic>
        <p:nvPicPr>
          <p:cNvPr id="5" name="Picture 2">
            <a:extLst>
              <a:ext uri="{FF2B5EF4-FFF2-40B4-BE49-F238E27FC236}">
                <a16:creationId xmlns:a16="http://schemas.microsoft.com/office/drawing/2014/main" id="{B6599B03-9711-53F0-98A2-59EA911EE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834" b="24940"/>
          <a:stretch/>
        </p:blipFill>
        <p:spPr bwMode="auto">
          <a:xfrm>
            <a:off x="2758495" y="4235821"/>
            <a:ext cx="7184014" cy="176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03064"/>
      </p:ext>
    </p:extLst>
  </p:cSld>
  <p:clrMapOvr>
    <a:masterClrMapping/>
  </p:clrMapOvr>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F0BAC2FAA88C4EA1AFE38967AEC981" ma:contentTypeVersion="14" ma:contentTypeDescription="Create a new document." ma:contentTypeScope="" ma:versionID="0523df9a0e6abe76666ddc371b914e71">
  <xsd:schema xmlns:xsd="http://www.w3.org/2001/XMLSchema" xmlns:xs="http://www.w3.org/2001/XMLSchema" xmlns:p="http://schemas.microsoft.com/office/2006/metadata/properties" xmlns:ns3="119dc978-eb3d-48da-b5cb-5b6497bc4215" xmlns:ns4="57eb9817-4c33-4972-ae1b-6827f4f87ccc" targetNamespace="http://schemas.microsoft.com/office/2006/metadata/properties" ma:root="true" ma:fieldsID="e36809d25ff48fd900705b4b177eaa9c" ns3:_="" ns4:_="">
    <xsd:import namespace="119dc978-eb3d-48da-b5cb-5b6497bc4215"/>
    <xsd:import namespace="57eb9817-4c33-4972-ae1b-6827f4f87cc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9dc978-eb3d-48da-b5cb-5b6497bc42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7eb9817-4c33-4972-ae1b-6827f4f87c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7eb9817-4c33-4972-ae1b-6827f4f87ccc">
      <UserInfo>
        <DisplayName>Office Of Advancement Visitors</DisplayName>
        <AccountId>4</AccountId>
        <AccountType/>
      </UserInfo>
      <UserInfo>
        <DisplayName>UCalgary Brand</DisplayName>
        <AccountId>15</AccountId>
        <AccountType/>
      </UserInfo>
    </SharedWithUsers>
    <_activity xmlns="119dc978-eb3d-48da-b5cb-5b6497bc421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2AC42F-809F-4500-8301-46542D0CF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9dc978-eb3d-48da-b5cb-5b6497bc4215"/>
    <ds:schemaRef ds:uri="57eb9817-4c33-4972-ae1b-6827f4f87c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B8F560-7E6C-44AE-AFE4-924D1118F0AA}">
  <ds:schemaRefs>
    <ds:schemaRef ds:uri="http://schemas.openxmlformats.org/package/2006/metadata/core-properties"/>
    <ds:schemaRef ds:uri="http://schemas.microsoft.com/office/infopath/2007/PartnerControls"/>
    <ds:schemaRef ds:uri="119dc978-eb3d-48da-b5cb-5b6497bc4215"/>
    <ds:schemaRef ds:uri="http://purl.org/dc/dcmitype/"/>
    <ds:schemaRef ds:uri="http://schemas.microsoft.com/office/2006/metadata/properties"/>
    <ds:schemaRef ds:uri="57eb9817-4c33-4972-ae1b-6827f4f87ccc"/>
    <ds:schemaRef ds:uri="http://schemas.microsoft.com/office/2006/documentManagement/types"/>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67A4AE25-BBA1-49A6-B4F8-E97286BA01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Template>
  <TotalTime>1832</TotalTime>
  <Words>2832</Words>
  <Application>Microsoft Office PowerPoint</Application>
  <PresentationFormat>Widescreen</PresentationFormat>
  <Paragraphs>428</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 Narrow</vt:lpstr>
      <vt:lpstr>Arial</vt:lpstr>
      <vt:lpstr>Arial,Sans-Serif</vt:lpstr>
      <vt:lpstr>Calibri</vt:lpstr>
      <vt:lpstr>Times New Roman</vt:lpstr>
      <vt:lpstr>Wingdings</vt:lpstr>
      <vt:lpstr>Office Theme</vt:lpstr>
      <vt:lpstr>Investigating Bias and Fairness in AI Models for Alzheimer’s Diagnosis Using OASIS-2 Dataset</vt:lpstr>
      <vt:lpstr>Topic to be discovered</vt:lpstr>
      <vt:lpstr>PowerPoint Presentation</vt:lpstr>
      <vt:lpstr>PowerPoint Presentation</vt:lpstr>
      <vt:lpstr>Motivation </vt:lpstr>
      <vt:lpstr>What exactly we are doing?</vt:lpstr>
      <vt:lpstr>Dataset Description</vt:lpstr>
      <vt:lpstr>Data Exploration</vt:lpstr>
      <vt:lpstr>Data Exploration</vt:lpstr>
      <vt:lpstr>Data Exploration </vt:lpstr>
      <vt:lpstr>Data Preprocessing</vt:lpstr>
      <vt:lpstr>Feature Selection</vt:lpstr>
      <vt:lpstr>Training Testing and Slitting</vt:lpstr>
      <vt:lpstr>Machine Learning Models</vt:lpstr>
      <vt:lpstr>Results</vt:lpstr>
      <vt:lpstr>Results</vt:lpstr>
      <vt:lpstr>Fairness Evaluation Metrics Used</vt:lpstr>
      <vt:lpstr>Fairness Metrics</vt:lpstr>
      <vt:lpstr>Fairness Metrics Used </vt:lpstr>
      <vt:lpstr>Explainability by SHAP</vt:lpstr>
      <vt:lpstr>Responsible AI consideration</vt:lpstr>
      <vt:lpstr>Conclusion</vt:lpstr>
      <vt:lpstr>References</vt:lpstr>
      <vt:lpstr>ChatGPT Usage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Mansi Singhal</dc:creator>
  <cp:lastModifiedBy>Mansi Singhal</cp:lastModifiedBy>
  <cp:revision>4</cp:revision>
  <dcterms:created xsi:type="dcterms:W3CDTF">2025-04-03T19:17:55Z</dcterms:created>
  <dcterms:modified xsi:type="dcterms:W3CDTF">2025-04-12T05:03:05Z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0x01010044F0BAC2FAA88C4EA1AFE38967AEC981</vt:lpwstr>
  </property>
  <property fmtid="{D5CDD505-2E9C-101B-9397-08002B2CF9AE}" pid="3" name="Order">
    <vt:r8>20600</vt:r8>
  </property>
</Properties>
</file>